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70"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77EAB7-E284-480A-83FD-DE73462CF22B}" type="datetimeFigureOut">
              <a:rPr lang="fr-FR" smtClean="0"/>
              <a:t>20/05/2026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59DAD1-91A5-4856-BA82-376364827B2A}"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2459DAD1-91A5-4856-BA82-376364827B2A}" type="slidenum">
              <a:rPr lang="fr-FR" smtClean="0"/>
              <a:t>15</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470CDF9-4B4F-4D25-A172-E9A6D8ABE184}" type="datetimeFigureOut">
              <a:rPr lang="fr-FR" smtClean="0"/>
              <a:pPr/>
              <a:t>20/05/2026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6B37D11-AF12-4988-8927-A5040BE170A1}"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470CDF9-4B4F-4D25-A172-E9A6D8ABE184}" type="datetimeFigureOut">
              <a:rPr lang="fr-FR" smtClean="0"/>
              <a:pPr/>
              <a:t>20/05/2026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6B37D11-AF12-4988-8927-A5040BE170A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470CDF9-4B4F-4D25-A172-E9A6D8ABE184}" type="datetimeFigureOut">
              <a:rPr lang="fr-FR" smtClean="0"/>
              <a:pPr/>
              <a:t>20/05/2026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6B37D11-AF12-4988-8927-A5040BE170A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470CDF9-4B4F-4D25-A172-E9A6D8ABE184}" type="datetimeFigureOut">
              <a:rPr lang="fr-FR" smtClean="0"/>
              <a:pPr/>
              <a:t>20/05/2026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6B37D11-AF12-4988-8927-A5040BE170A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470CDF9-4B4F-4D25-A172-E9A6D8ABE184}" type="datetimeFigureOut">
              <a:rPr lang="fr-FR" smtClean="0"/>
              <a:pPr/>
              <a:t>20/05/2026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6B37D11-AF12-4988-8927-A5040BE170A1}"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470CDF9-4B4F-4D25-A172-E9A6D8ABE184}" type="datetimeFigureOut">
              <a:rPr lang="fr-FR" smtClean="0"/>
              <a:pPr/>
              <a:t>20/05/2026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6B37D11-AF12-4988-8927-A5040BE170A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470CDF9-4B4F-4D25-A172-E9A6D8ABE184}" type="datetimeFigureOut">
              <a:rPr lang="fr-FR" smtClean="0"/>
              <a:pPr/>
              <a:t>20/05/2026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6B37D11-AF12-4988-8927-A5040BE170A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470CDF9-4B4F-4D25-A172-E9A6D8ABE184}" type="datetimeFigureOut">
              <a:rPr lang="fr-FR" smtClean="0"/>
              <a:pPr/>
              <a:t>20/05/2026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6B37D11-AF12-4988-8927-A5040BE170A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470CDF9-4B4F-4D25-A172-E9A6D8ABE184}" type="datetimeFigureOut">
              <a:rPr lang="fr-FR" smtClean="0"/>
              <a:pPr/>
              <a:t>20/05/2026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6B37D11-AF12-4988-8927-A5040BE170A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470CDF9-4B4F-4D25-A172-E9A6D8ABE184}" type="datetimeFigureOut">
              <a:rPr lang="fr-FR" smtClean="0"/>
              <a:pPr/>
              <a:t>20/05/2026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6B37D11-AF12-4988-8927-A5040BE170A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470CDF9-4B4F-4D25-A172-E9A6D8ABE184}" type="datetimeFigureOut">
              <a:rPr lang="fr-FR" smtClean="0"/>
              <a:pPr/>
              <a:t>20/05/2026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6B37D11-AF12-4988-8927-A5040BE170A1}"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70CDF9-4B4F-4D25-A172-E9A6D8ABE184}" type="datetimeFigureOut">
              <a:rPr lang="fr-FR" smtClean="0"/>
              <a:pPr/>
              <a:t>20/05/2026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B37D11-AF12-4988-8927-A5040BE170A1}"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C9K1AB0l7Tw"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zb-6LBXL4d8"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aZ0Ubvkx6VY&amp;list=RDaZ0Ubvkx6VY&amp;start_radio=1"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genius.com/6516228/Youssoupha-mourir-mille-fois/Et-les-sceptiques-me-taquinent-et-veulent-mon-instagram-de-lau-dela" TargetMode="External"/><Relationship Id="rId13" Type="http://schemas.openxmlformats.org/officeDocument/2006/relationships/hyperlink" Target="https://genius.com/8412483/Youssoupha-mourir-mille-fois/Et-pour-me-sentir-immortel-je-vais-aux-enterrements-des-croque-morts" TargetMode="External"/><Relationship Id="rId18" Type="http://schemas.openxmlformats.org/officeDocument/2006/relationships/hyperlink" Target="https://genius.com/6531688/Youssoupha-mourir-mille-fois/Et-on-repart-sans-que-le-temps-nous-repare" TargetMode="External"/><Relationship Id="rId3" Type="http://schemas.openxmlformats.org/officeDocument/2006/relationships/hyperlink" Target="https://genius.com/6717012/Youssoupha-mourir-mille-fois/Pourquoi-je-tousse-pourquoi-cest-moi-qui-metouffe-quand-cest-toi-quon-enterre" TargetMode="External"/><Relationship Id="rId7" Type="http://schemas.openxmlformats.org/officeDocument/2006/relationships/hyperlink" Target="https://genius.com/6516173/Youssoupha-mourir-mille-fois/Je-crois-au-paradis-sans-preuve-trop-de-larmes" TargetMode="External"/><Relationship Id="rId12" Type="http://schemas.openxmlformats.org/officeDocument/2006/relationships/hyperlink" Target="https://genius.com/13902103/Youssoupha-mourir-mille-fois/Enorme" TargetMode="External"/><Relationship Id="rId17" Type="http://schemas.openxmlformats.org/officeDocument/2006/relationships/hyperlink" Target="https://genius.com/6516399/Youssoupha-mourir-mille-fois/Laisse-moi-croire-quun-au-revoir-ne-nous-separe-jamais" TargetMode="External"/><Relationship Id="rId2" Type="http://schemas.openxmlformats.org/officeDocument/2006/relationships/hyperlink" Target="https://www.youtube.com/watch?v=czWzbg_gJsY" TargetMode="External"/><Relationship Id="rId16" Type="http://schemas.openxmlformats.org/officeDocument/2006/relationships/hyperlink" Target="https://genius.com/6483538/Youssoupha-mourir-mille-fois/Moi-jai-perdu-tellement-de-proches-jai-limpression-de-mourir-mille-fois" TargetMode="External"/><Relationship Id="rId1" Type="http://schemas.openxmlformats.org/officeDocument/2006/relationships/slideLayout" Target="../slideLayouts/slideLayout2.xml"/><Relationship Id="rId6" Type="http://schemas.openxmlformats.org/officeDocument/2006/relationships/hyperlink" Target="https://genius.com/6501270/Youssoupha-mourir-mille-fois/La-mort-sen-fout-de-vos-doutes-entre-la-science-et-la-religion" TargetMode="External"/><Relationship Id="rId11" Type="http://schemas.openxmlformats.org/officeDocument/2006/relationships/hyperlink" Target="https://genius.com/6483470/Youssoupha-mourir-mille-fois/Javais-la-vingtaine-jecrivais-des-chansons-du-genre-youssoupha-est-mort" TargetMode="External"/><Relationship Id="rId5" Type="http://schemas.openxmlformats.org/officeDocument/2006/relationships/hyperlink" Target="https://genius.com/6853350/Youssoupha-mourir-mille-fois/Pourquoi-on-a-beau-tuer-le-temps-mais-cest-le-temps-qui-nous-enterre-tous" TargetMode="External"/><Relationship Id="rId15" Type="http://schemas.openxmlformats.org/officeDocument/2006/relationships/hyperlink" Target="https://genius.com/6516366/Youssoupha-mourir-mille-fois/Et-les-gens-ne-croient-que-ce-quils-voient" TargetMode="External"/><Relationship Id="rId10" Type="http://schemas.openxmlformats.org/officeDocument/2006/relationships/hyperlink" Target="https://genius.com/6516304/Youssoupha-mourir-mille-fois/Mon-tourment-nest-pas-un-effet-dmode" TargetMode="External"/><Relationship Id="rId4" Type="http://schemas.openxmlformats.org/officeDocument/2006/relationships/hyperlink" Target="https://genius.com/9340812/Youssoupha-mourir-mille-fois/Pourquoi-la-vie-ne-dit-pas-cquelle-coute" TargetMode="External"/><Relationship Id="rId9" Type="http://schemas.openxmlformats.org/officeDocument/2006/relationships/hyperlink" Target="https://genius.com/6717060/Youssoupha-mourir-mille-fois/Jai-des-reves-en-dollars-cest-percutant-mais-je-ne-cherche-pas-a-gagner-des-thunes-moi-je-cherche-a-gagner-du-temps" TargetMode="External"/><Relationship Id="rId14" Type="http://schemas.openxmlformats.org/officeDocument/2006/relationships/hyperlink" Target="https://genius.com/8412494/Youssoupha-mourir-mille-fois/Entre-la-scene-et-la-mosquee-je-traine-beaucoup-dremords-je-mene-une-double-vie-est-ce-que-jaurai-une-double-mort"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genius.com/6717153/Youssoupha-mourir-mille-fois/Chacun-son-propre-vide-quand-on-enterre-un-etre-cher-on-enterre-aussi-une-partie-de-sa-propre-vie" TargetMode="External"/><Relationship Id="rId13" Type="http://schemas.openxmlformats.org/officeDocument/2006/relationships/hyperlink" Target="https://genius.com/8412503/Youssoupha-mourir-mille-fois/Je-vous-laisse-croire-en-vos-psys-laissez-moi-croire-en-mon-prophete" TargetMode="External"/><Relationship Id="rId3" Type="http://schemas.openxmlformats.org/officeDocument/2006/relationships/hyperlink" Target="https://genius.com/6501307/Youssoupha-mourir-mille-fois/Le-poids-de-nos-vingt-et-un-grammes" TargetMode="External"/><Relationship Id="rId7" Type="http://schemas.openxmlformats.org/officeDocument/2006/relationships/hyperlink" Target="https://genius.com/13902122/Youssoupha-mourir-mille-fois/Et-meme-en-mille-phrases-toujours-la-mort-qui-me-hante" TargetMode="External"/><Relationship Id="rId12" Type="http://schemas.openxmlformats.org/officeDocument/2006/relationships/hyperlink" Target="https://genius.com/6531566/Youssoupha-mourir-mille-fois/Alors-jai-vraiment-lair-aneanti-quand-on-ma-dit-que-les-derniers-seront-les-premiers-disons-qujai-ralenti" TargetMode="External"/><Relationship Id="rId17" Type="http://schemas.openxmlformats.org/officeDocument/2006/relationships/hyperlink" Target="https://genius.com/6717264/Youssoupha-mourir-mille-fois/On-ne-sait-pas-vraiment-de-quoi-on-est-fait-tant-que-lon-nest-pas-brise" TargetMode="External"/><Relationship Id="rId2" Type="http://schemas.openxmlformats.org/officeDocument/2006/relationships/hyperlink" Target="https://genius.com/6522486/Youssoupha-mourir-mille-fois/Et-puis-des-masques-que-lont-porte" TargetMode="External"/><Relationship Id="rId16" Type="http://schemas.openxmlformats.org/officeDocument/2006/relationships/hyperlink" Target="https://genius.com/6715678/Youssoupha-mourir-mille-fois/Jme-refugie-jamais-dans-la-rancur-papa-jte-porte-dans-ma-tete-et-malik-te-porte-dans-son-cur-mes-souvenirs-sont-vides-a-ton-enterrement-je-ne-pleurais-pas-mon-pere-moi-je-pleurais-le-grand-pere-de-mon-fils" TargetMode="External"/><Relationship Id="rId1" Type="http://schemas.openxmlformats.org/officeDocument/2006/relationships/slideLayout" Target="../slideLayouts/slideLayout2.xml"/><Relationship Id="rId6" Type="http://schemas.openxmlformats.org/officeDocument/2006/relationships/hyperlink" Target="https://genius.com/6853372/Youssoupha-mourir-mille-fois/Et-meme-en-mille-phrases-jte-jure-les-mots-me-manquent" TargetMode="External"/><Relationship Id="rId11" Type="http://schemas.openxmlformats.org/officeDocument/2006/relationships/hyperlink" Target="https://genius.com/6522310/Youssoupha-mourir-mille-fois/Meme-si-je-sais-que-marcher-seul-cest-un-peu-sentrainer-a-la-mort" TargetMode="External"/><Relationship Id="rId5" Type="http://schemas.openxmlformats.org/officeDocument/2006/relationships/hyperlink" Target="https://genius.com/13902113/Youssoupha-mourir-mille-fois/Car-peu-importe-de-vivre-tout-de-vivre-droit-de-vivre-fou-de-vivre-froid-puisquon-va-mourir-mille-fois" TargetMode="External"/><Relationship Id="rId15" Type="http://schemas.openxmlformats.org/officeDocument/2006/relationships/hyperlink" Target="https://genius.com/8292247/Youssoupha-mourir-mille-fois/Jrepense-a-2pac-et-biggie-le-rap-game-te-souhaite-la-mort-et-a-ta-mort-il-fait-des-t-shirts-a-ton-effigie" TargetMode="External"/><Relationship Id="rId10" Type="http://schemas.openxmlformats.org/officeDocument/2006/relationships/hyperlink" Target="https://genius.com/6717226/Youssoupha-mourir-mille-fois/Loin-des-vices-a-la-mode-je-marche-seul" TargetMode="External"/><Relationship Id="rId4" Type="http://schemas.openxmlformats.org/officeDocument/2006/relationships/hyperlink" Target="https://genius.com/15910302/Youssoupha-mourir-mille-fois/Nos-trous-noirs-et-nos-flashs" TargetMode="External"/><Relationship Id="rId9" Type="http://schemas.openxmlformats.org/officeDocument/2006/relationships/hyperlink" Target="https://genius.com/6717183/Youssoupha-mourir-mille-fois/Quand-on-est-jeune-on-ne-meurt-pas-on-perd-la-vie" TargetMode="External"/><Relationship Id="rId14" Type="http://schemas.openxmlformats.org/officeDocument/2006/relationships/hyperlink" Target="https://genius.com/8331540/Youssoupha-mourir-mille-fois/Jai-trop-dfreres-qui-mrelevent-a-chaque-fois-que-jme-penche-mais-trop-dfreres-qui-me-crevent-et-qui-me-plantent"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Z2OawuAcIF4"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youtube.com/watch?v=vZCpEPkalO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sz="2800" b="1" dirty="0" err="1" smtClean="0"/>
              <a:t>Philochanson</a:t>
            </a:r>
            <a:r>
              <a:rPr lang="fr-FR" sz="2800" b="1" dirty="0" err="1"/>
              <a:t>s</a:t>
            </a:r>
            <a:r>
              <a:rPr lang="fr-FR" b="1" dirty="0" smtClean="0"/>
              <a:t/>
            </a:r>
            <a:br>
              <a:rPr lang="fr-FR" b="1" dirty="0" smtClean="0"/>
            </a:br>
            <a:r>
              <a:rPr lang="fr-FR" b="1" dirty="0" smtClean="0"/>
              <a:t>La Mort</a:t>
            </a:r>
            <a:endParaRPr lang="fr-FR" b="1" dirty="0"/>
          </a:p>
        </p:txBody>
      </p:sp>
      <p:sp>
        <p:nvSpPr>
          <p:cNvPr id="3" name="Sous-titre 2"/>
          <p:cNvSpPr>
            <a:spLocks noGrp="1"/>
          </p:cNvSpPr>
          <p:nvPr>
            <p:ph type="subTitle" idx="1"/>
          </p:nvPr>
        </p:nvSpPr>
        <p:spPr/>
        <p:txBody>
          <a:bodyPr/>
          <a:lstStyle/>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Eléments de réflexion</a:t>
            </a:r>
            <a:br>
              <a:rPr lang="fr-FR" b="1" dirty="0" smtClean="0"/>
            </a:br>
            <a:r>
              <a:rPr lang="fr-FR" b="1" dirty="0" smtClean="0"/>
              <a:t>1°) Barbara : La mort</a:t>
            </a:r>
            <a:endParaRPr lang="fr-FR" b="1" dirty="0"/>
          </a:p>
        </p:txBody>
      </p:sp>
      <p:sp>
        <p:nvSpPr>
          <p:cNvPr id="3" name="Espace réservé du contenu 2"/>
          <p:cNvSpPr>
            <a:spLocks noGrp="1"/>
          </p:cNvSpPr>
          <p:nvPr>
            <p:ph idx="1"/>
          </p:nvPr>
        </p:nvSpPr>
        <p:spPr/>
        <p:txBody>
          <a:bodyPr>
            <a:normAutofit fontScale="62500" lnSpcReduction="20000"/>
          </a:bodyPr>
          <a:lstStyle/>
          <a:p>
            <a:r>
              <a:rPr lang="fr-FR" dirty="0" smtClean="0"/>
              <a:t>La mort se présente ici sous une forme interrogative, comme une inconnue qui suscite des questions (« Qui est cette femme ? Où va-t-elle ? Que dit-elle ? » etc.). Elle se donne en se dissimulant (« Cachée par un grand foulard de soie »). Elle n’est pas sans analogie avec la passion amoureuse (« A quel rendez-vous d’amour mystérieux se rend-elle ?).</a:t>
            </a:r>
          </a:p>
          <a:p>
            <a:r>
              <a:rPr lang="fr-FR" dirty="0" smtClean="0"/>
              <a:t>D’où un rapport ambivalent avec elle. D’un côté, elle séduit, elle fascine, elle attire (« rendez-vous d’amour »). L’homme couché « l’attendait » ; elle est « belle comme une épousée » ; l’homme semble « émerveillé » par elle.</a:t>
            </a:r>
          </a:p>
          <a:p>
            <a:r>
              <a:rPr lang="fr-FR" dirty="0" smtClean="0"/>
              <a:t>Mais d’un autre côté, elle effraie : elle est « cruelle », il faut s’en « méfier » et « fermer ses fenêtres » pour qu’elle ne pénètre pas chez soi.</a:t>
            </a:r>
          </a:p>
          <a:p>
            <a:r>
              <a:rPr lang="fr-FR" dirty="0" smtClean="0"/>
              <a:t>Cette ambivalence pourra être interrogée : que signifie-t-elle ? Pourquoi et comment la mort peut-elle être désirée alors qu’habituellement on en fait une source de peur ou d’angoisse ? Que signifie l’analogie entre la mort et le mariage (« belle comme une épousée ») qui suggère quelque chose comme une affinité, une complicité entre elle et la personne ?</a:t>
            </a:r>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2°) Reggiani/Vian : Quand j’aurai du vent dans mon crâne</a:t>
            </a:r>
            <a:endParaRPr lang="fr-FR" b="1" dirty="0"/>
          </a:p>
        </p:txBody>
      </p:sp>
      <p:sp>
        <p:nvSpPr>
          <p:cNvPr id="3" name="Espace réservé du contenu 2"/>
          <p:cNvSpPr>
            <a:spLocks noGrp="1"/>
          </p:cNvSpPr>
          <p:nvPr>
            <p:ph idx="1"/>
          </p:nvPr>
        </p:nvSpPr>
        <p:spPr/>
        <p:txBody>
          <a:bodyPr>
            <a:normAutofit fontScale="55000" lnSpcReduction="20000"/>
          </a:bodyPr>
          <a:lstStyle/>
          <a:p>
            <a:r>
              <a:rPr lang="fr-FR" dirty="0" smtClean="0"/>
              <a:t>Ici, à l’opposé de Barbara, la mort est tournée en dérision, voire en ridicule. En témoignent les nombreux jeux de mots qu’on pourra s’amuser à relever (vert/vers, fosse/fausse, etc.).</a:t>
            </a:r>
          </a:p>
          <a:p>
            <a:r>
              <a:rPr lang="fr-FR" dirty="0" smtClean="0"/>
              <a:t>La mort est ici appréhendée essentiellement sous l’aspect corporel : les parties du corps qu’elle affecte sont détaillées minutieusement (mollets, cuisses, cheveux, mandibules, nez, foie, etc.). Elle est aussi présentée comme un processus purement négatif et destructif (« il me manquera »), qui vient anéantir progressivement tout ce qui faisait l’agrément de la vie et la rendait « admirable ». Elle est enfin associée à la vieillesse, puisque la mort s’annonce en celle-ci bien avant le décès.</a:t>
            </a:r>
          </a:p>
          <a:p>
            <a:r>
              <a:rPr lang="fr-FR" dirty="0" smtClean="0"/>
              <a:t>On pourra néanmoins se demander si derrière cette dérision il n’y a pas, plus profondément, une certaine acceptation, dans la mesure où ce qui fait le prix de la vie est présenté avec une certaine moquerie (« qui m’ont fait apprécier des ducs et des duchesses, des papes et des papesses », etc.) qui met en doute sa valeur. Parler du cerveau comme « ce phosphore un peu mou » n’est pas très flatteur…Plus que la peur ou l’angoisse, la mort suscite plutôt de la douleur (« Ah comme j’ai mal ») ; elle relève de la maladie plutôt que du mystère comme chez Barbara.</a:t>
            </a:r>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3°) Brel : La mort</a:t>
            </a:r>
            <a:endParaRPr lang="fr-FR" b="1" dirty="0"/>
          </a:p>
        </p:txBody>
      </p:sp>
      <p:sp>
        <p:nvSpPr>
          <p:cNvPr id="3" name="Espace réservé du contenu 2"/>
          <p:cNvSpPr>
            <a:spLocks noGrp="1"/>
          </p:cNvSpPr>
          <p:nvPr>
            <p:ph idx="1"/>
          </p:nvPr>
        </p:nvSpPr>
        <p:spPr/>
        <p:txBody>
          <a:bodyPr>
            <a:normAutofit fontScale="62500" lnSpcReduction="20000"/>
          </a:bodyPr>
          <a:lstStyle/>
          <a:p>
            <a:r>
              <a:rPr lang="fr-FR" dirty="0" smtClean="0"/>
              <a:t>Ici la mort se donne sous de multiples visages, plus ou moins contradictoires (« vieille fille », « princesse », « Carabosse »). Elle « attend » : le mot est répété comme un </a:t>
            </a:r>
            <a:r>
              <a:rPr lang="fr-FR" dirty="0" err="1" smtClean="0"/>
              <a:t>leit-motiv</a:t>
            </a:r>
            <a:r>
              <a:rPr lang="fr-FR" dirty="0" smtClean="0"/>
              <a:t>, ce qui tend à la </a:t>
            </a:r>
            <a:r>
              <a:rPr lang="fr-FR" dirty="0" smtClean="0"/>
              <a:t>personnifier</a:t>
            </a:r>
            <a:r>
              <a:rPr lang="fr-FR" dirty="0" smtClean="0"/>
              <a:t>. Comme chez Barbara (et contrairement à Reggiani) elle se donne sur le mode de l’interrogation : « Qu’y a-t-il derrière la porte ? ». Elle peut être « ange ou démon ». </a:t>
            </a:r>
          </a:p>
          <a:p>
            <a:r>
              <a:rPr lang="fr-FR" dirty="0" smtClean="0"/>
              <a:t>Elle s’annonce à travers de multiples détails qui sont autant de signes à déchiffrer de sa venue prochaine : l’oreiller qui recueillera le dernier souffle, les amis qui « viendront en pleine nuit »,  les feuilles de l’arbre « qui feront mon cercueil », les lilas « qu’un fossoyeur lancera sur moi », le grand lit qui sera celui de l’agonie.</a:t>
            </a:r>
          </a:p>
          <a:p>
            <a:r>
              <a:rPr lang="fr-FR" dirty="0" smtClean="0"/>
              <a:t>Mais elle se donne aussi à travers une personne vivante, qui s’interpose entre elle et le chanteur : « Au devant de la porte il y a toi ».  L’être aimé à la fois s’interpose entre le poète et la mort, mais aussi l’annonce, puisque ses mains « devront fermer mes paupières ». Sa présence est donc simultanément rassurante et inquiétante.</a:t>
            </a:r>
          </a:p>
          <a:p>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4°) </a:t>
            </a:r>
            <a:r>
              <a:rPr lang="fr-FR" b="1" dirty="0" err="1" smtClean="0"/>
              <a:t>Youssoupha</a:t>
            </a:r>
            <a:r>
              <a:rPr lang="fr-FR" b="1" dirty="0" smtClean="0"/>
              <a:t> : Mourir mille fois</a:t>
            </a:r>
            <a:endParaRPr lang="fr-FR" b="1" dirty="0"/>
          </a:p>
        </p:txBody>
      </p:sp>
      <p:sp>
        <p:nvSpPr>
          <p:cNvPr id="3" name="Espace réservé du contenu 2"/>
          <p:cNvSpPr>
            <a:spLocks noGrp="1"/>
          </p:cNvSpPr>
          <p:nvPr>
            <p:ph idx="1"/>
          </p:nvPr>
        </p:nvSpPr>
        <p:spPr/>
        <p:txBody>
          <a:bodyPr>
            <a:normAutofit fontScale="47500" lnSpcReduction="20000"/>
          </a:bodyPr>
          <a:lstStyle/>
          <a:p>
            <a:r>
              <a:rPr lang="fr-FR" dirty="0" smtClean="0"/>
              <a:t>La chanson exprime une certaine fatalité : vivre quelque chose dont on n’a pas la maîtrise,  qu’on subit et non qu’on choisit. Il s’agit de la mort de l’autre et c’est celle-là qu’on vit. Mais la mort des autres c’est la nôtre : il ya une forte empathie qui nous fait partager ce que vivent les autres (« Je plie quand tu plies, je pleure quand tu pleures </a:t>
            </a:r>
            <a:r>
              <a:rPr lang="fr-FR" dirty="0" smtClean="0"/>
              <a:t>»). </a:t>
            </a:r>
            <a:r>
              <a:rPr lang="fr-FR" dirty="0" smtClean="0"/>
              <a:t>Et donc « on meurt 1000 fois… » </a:t>
            </a:r>
            <a:r>
              <a:rPr lang="fr-FR" dirty="0" smtClean="0"/>
              <a:t>: la </a:t>
            </a:r>
            <a:r>
              <a:rPr lang="fr-FR" dirty="0" smtClean="0"/>
              <a:t>mort des autres fait de la vie une sorte de cycle. </a:t>
            </a:r>
          </a:p>
          <a:p>
            <a:r>
              <a:rPr lang="fr-FR" dirty="0" smtClean="0"/>
              <a:t>La chanson exprime aussi de la colère : pourquoi cet arbitraire, pourquoi « c’est moi qui m’étouffe quand c’est toi qu’on enterre ? » : il y a une « injustice métaphysique » qui fait que toute mort est </a:t>
            </a:r>
            <a:r>
              <a:rPr lang="fr-FR" dirty="0" smtClean="0"/>
              <a:t>scandaleuse</a:t>
            </a:r>
            <a:r>
              <a:rPr lang="fr-FR" dirty="0" smtClean="0"/>
              <a:t>, </a:t>
            </a:r>
            <a:r>
              <a:rPr lang="fr-FR" dirty="0" smtClean="0"/>
              <a:t>parce qu’elle frappe sans raison l’un plutôt que l’autre, l’un avant l’autre.</a:t>
            </a:r>
          </a:p>
          <a:p>
            <a:r>
              <a:rPr lang="fr-FR" dirty="0" smtClean="0"/>
              <a:t>Mais il y a aussi un sentiment d’espérance car on « se relève toujours ». Espérance par rapport à la religion, qui donne une coloration plus lumineuse au texte. La mort </a:t>
            </a:r>
            <a:r>
              <a:rPr lang="fr-FR" dirty="0" smtClean="0"/>
              <a:t>suscite </a:t>
            </a:r>
            <a:r>
              <a:rPr lang="fr-FR" dirty="0" smtClean="0"/>
              <a:t>peur et colère mais aussi des émotions positives, comme l’espoir de survivre d’une manière ou d’une autre (« Je crois au paradis sans preuve »).</a:t>
            </a:r>
          </a:p>
          <a:p>
            <a:r>
              <a:rPr lang="fr-FR" dirty="0" smtClean="0"/>
              <a:t>La mort nous sépare des autres mais paradoxalement nous en rapproche aussi. Elle suscite le remords de ne pas avoir pu tout faire avec la personne qui part. On s’interroge sur tout ce qu’on aurait pu faire avant ce point de non-retour, et qu’on n’a pas fait. D’où un sentiment de culpabilité.</a:t>
            </a:r>
          </a:p>
          <a:p>
            <a:r>
              <a:rPr lang="fr-FR" dirty="0" smtClean="0"/>
              <a:t>Elle provoque aussi un dédoublement (« je mène une double vie ») : il y a ce qu’on est pour les autres et ce qu’on garde pour soi, parce que relevant de l’intime, d’un sentiment de la mort (« gagner du temps », faire face au « tourment » de la mort des autres et de soi) qui n’est pas communicable.</a:t>
            </a:r>
          </a:p>
          <a:p>
            <a:r>
              <a:rPr lang="fr-FR" dirty="0" smtClean="0"/>
              <a:t>Enfin la mort se donne comme une épreuve qui révèle la vérité de ce qu’on est (« On ne sait pas vraiment de quoi on est fait tant qu’on n’est pas brisé »). Elle oblige à sortir de la banalité superficielle et conventionnelle.</a:t>
            </a:r>
          </a:p>
          <a:p>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5°) Michel Berger : Le paradis blanc</a:t>
            </a:r>
            <a:endParaRPr lang="fr-FR" b="1" dirty="0"/>
          </a:p>
        </p:txBody>
      </p:sp>
      <p:sp>
        <p:nvSpPr>
          <p:cNvPr id="3" name="Espace réservé du contenu 2"/>
          <p:cNvSpPr>
            <a:spLocks noGrp="1"/>
          </p:cNvSpPr>
          <p:nvPr>
            <p:ph idx="1"/>
          </p:nvPr>
        </p:nvSpPr>
        <p:spPr/>
        <p:txBody>
          <a:bodyPr>
            <a:noAutofit/>
          </a:bodyPr>
          <a:lstStyle/>
          <a:p>
            <a:r>
              <a:rPr lang="fr-FR" sz="1400" dirty="0" smtClean="0"/>
              <a:t>Cette chanson, au contraire de la précédente, porte sur la mort propre, telle qu’on peut l’appréhender avant qu’elle survienne. Ici encore, la discussion cherchera à dégager les traits essentiels de cette </a:t>
            </a:r>
            <a:r>
              <a:rPr lang="fr-FR" sz="1400" i="1" dirty="0" smtClean="0"/>
              <a:t> </a:t>
            </a:r>
            <a:r>
              <a:rPr lang="fr-FR" sz="1400" dirty="0" smtClean="0"/>
              <a:t>appréhension </a:t>
            </a:r>
            <a:r>
              <a:rPr lang="fr-FR" sz="1400" dirty="0" smtClean="0"/>
              <a:t>et à les confronter avec l’expérience de chacun.</a:t>
            </a:r>
          </a:p>
          <a:p>
            <a:r>
              <a:rPr lang="fr-FR" sz="1400" dirty="0" smtClean="0"/>
              <a:t>On pourra d’abord essayer de relever tous les points d’opposition entre la vie et le « paradis blanc » qui symbolise la mort. La vie se caractérise par le bruit (la sonnerie du téléphone), la confusion (« on n’arrive plus à distinguer le blanc du noir », « le faux du vrai»), la violence (« les regards de haine », « les combats de sang »), l’incertitude (« on n’arrive plus à décider »), le désir insatiable (« « vouloir tout essayer »), la dégradation (« quand mes claviers seront usés »), la complexité (« y a tant de vagues et tant d’idées »).</a:t>
            </a:r>
          </a:p>
          <a:p>
            <a:r>
              <a:rPr lang="fr-FR" sz="1400" dirty="0" smtClean="0"/>
              <a:t>Le « paradis blanc » se présente au contraire comme silence (« que le silence pour respirer »), clarté (la blancheur immaculée du paradis), paix, calme et tranquillité (« retrouver les baleines, parler aux poissons d’argent »), absence de désir (« dormir »), »), pureté et plénitude (thème du commencement), simplicité (« courir tout seul avec le vent »).</a:t>
            </a:r>
          </a:p>
          <a:p>
            <a:r>
              <a:rPr lang="fr-FR" sz="1400" dirty="0" smtClean="0"/>
              <a:t>Tout au long du texte, la mort est associée au thème du </a:t>
            </a:r>
            <a:r>
              <a:rPr lang="fr-FR" sz="1400" i="1" dirty="0" smtClean="0"/>
              <a:t>retour à l’origine</a:t>
            </a:r>
            <a:r>
              <a:rPr lang="fr-FR" sz="1400" dirty="0" smtClean="0"/>
              <a:t> : elle conduit à « recommencer là où le monde a commencé » , « comme avant ». La vie présente n’apparaît que comme une parenthèse bruyante et superficielle par rapport à cet état où « on  oublie le temps ».</a:t>
            </a:r>
          </a:p>
          <a:p>
            <a:r>
              <a:rPr lang="fr-FR" sz="1400" dirty="0" smtClean="0"/>
              <a:t>Elle est aussi associée au thème de l’enfance, puisque ce sont les « rêves d’enfants » qui expriment le mieux ce « paradis blanc ».</a:t>
            </a:r>
          </a:p>
          <a:p>
            <a:r>
              <a:rPr lang="fr-FR" sz="1400" dirty="0" smtClean="0"/>
              <a:t>On pourra se demander ce qui distingue ce « paradis blanc » du paradis tel que le représentent les religions, notamment chrétiennes et musulmanes. On pourra aussi se demander s’il est nécessaire d’y croire pour en parler comme le fait l’auteur de la chanson. On pourra enfin s’interroger sur les sentiments qu’exprime la chanson à l’égard de la mort ainsi appréhendée : sérénité ? désir ? nostalgie ? résignation ? Et en quoi cette façon d’envisager la mort peut-elle aider à vivre ?</a:t>
            </a:r>
          </a:p>
          <a:p>
            <a:endParaRPr lang="fr-FR" sz="1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6°) David Halliday : Tu ne m’as pas laissé le temps</a:t>
            </a:r>
            <a:endParaRPr lang="fr-FR" b="1" dirty="0"/>
          </a:p>
        </p:txBody>
      </p:sp>
      <p:sp>
        <p:nvSpPr>
          <p:cNvPr id="3" name="Espace réservé du contenu 2"/>
          <p:cNvSpPr>
            <a:spLocks noGrp="1"/>
          </p:cNvSpPr>
          <p:nvPr>
            <p:ph idx="1"/>
          </p:nvPr>
        </p:nvSpPr>
        <p:spPr/>
        <p:txBody>
          <a:bodyPr>
            <a:normAutofit fontScale="25000" lnSpcReduction="20000"/>
          </a:bodyPr>
          <a:lstStyle/>
          <a:p>
            <a:r>
              <a:rPr lang="fr-FR" sz="5600" dirty="0" smtClean="0"/>
              <a:t>Cette chanson, comme celle de </a:t>
            </a:r>
            <a:r>
              <a:rPr lang="fr-FR" sz="5600" dirty="0" err="1" smtClean="0"/>
              <a:t>Youssoupha</a:t>
            </a:r>
            <a:r>
              <a:rPr lang="fr-FR" sz="5600" dirty="0" smtClean="0"/>
              <a:t>, porte sur la mort de l’autre. L’expérience de la mort, avant d’être la mienne, est d’abord celle de la disparition d’êtres chers. On trouve dans cet extrait la plupart des questions que pose cette disparition. La discussion pourra porter notamment sur les points suivants :</a:t>
            </a:r>
          </a:p>
          <a:p>
            <a:r>
              <a:rPr lang="fr-FR" sz="5600" i="1" dirty="0" smtClean="0"/>
              <a:t>Que faire des souvenirs liés à la personne disparue ?</a:t>
            </a:r>
            <a:r>
              <a:rPr lang="fr-FR" sz="5600" dirty="0" smtClean="0"/>
              <a:t> Tant qu’elle est vivante, les souvenirs sont un tremplin pour enrichir la relation qu’on a avec elle, rebondir vers de nouvelles aventures communes, tisser de nouveaux liens. Quand elle n’est plus là, ils sont comme un miroir brisé qui ne sert plus à rien (1ère strophe).</a:t>
            </a:r>
          </a:p>
          <a:p>
            <a:r>
              <a:rPr lang="fr-FR" sz="5600" dirty="0" smtClean="0"/>
              <a:t>Aimer quelqu’un c’est avoir des choses à lui dire, lui parler, lui soumettre des idées, des sentiments, des émotions et solliciter ses réactions, ses avis, ses jugements. Mais comment parler à quelqu’un qui n’est plus là ?</a:t>
            </a:r>
            <a:r>
              <a:rPr lang="fr-FR" sz="5600" b="1" dirty="0" smtClean="0"/>
              <a:t> </a:t>
            </a:r>
            <a:r>
              <a:rPr lang="fr-FR" sz="5600" dirty="0" smtClean="0"/>
              <a:t>(« Ce que je voulais te dire reste sur des pages blanches »). Quelle relation peut-on garder avec lui ou elle ?</a:t>
            </a:r>
          </a:p>
          <a:p>
            <a:r>
              <a:rPr lang="fr-FR" sz="5600" dirty="0" smtClean="0"/>
              <a:t>La mort d’un être cher est toujours prématurée : « Tu ne m’as pas laissé le temps ». Que faire de ces paroles, de ces intentions, de ces possibilités qui restent à jamais en suspens ?</a:t>
            </a:r>
          </a:p>
          <a:p>
            <a:r>
              <a:rPr lang="fr-FR" sz="5600" dirty="0" smtClean="0"/>
              <a:t>Cette mort suscite aussi toujours des regrets : on pense à tout ce qu’on n’a pas dit ou fait. D’où la question : ne devrait-on pas « toujours dire avant l’importance que les gens prennent », c’est-à-dire leur manifester plus nettement l’amour ou l’affection qu’on a pour eux ? La mort d’un être aimé ne change-t-elle pas toujours aussi notre relation aux vivants ?</a:t>
            </a:r>
            <a:r>
              <a:rPr lang="fr-FR" sz="5600" b="1" dirty="0" smtClean="0"/>
              <a:t> </a:t>
            </a:r>
            <a:r>
              <a:rPr lang="fr-FR" sz="5600" dirty="0" smtClean="0"/>
              <a:t>De quelle manière ?</a:t>
            </a:r>
          </a:p>
          <a:p>
            <a:r>
              <a:rPr lang="fr-FR" sz="5600" dirty="0" smtClean="0"/>
              <a:t>Enfin, la dernière strophe exprime le sentiment d’absurdité que provoque la mort d’un proche :</a:t>
            </a:r>
            <a:r>
              <a:rPr lang="fr-FR" sz="5600" b="1" dirty="0" smtClean="0"/>
              <a:t> </a:t>
            </a:r>
            <a:r>
              <a:rPr lang="fr-FR" sz="5600" i="1" dirty="0" smtClean="0"/>
              <a:t>pourquoi lui ? Pourquoi à ce moment-là ?</a:t>
            </a:r>
            <a:r>
              <a:rPr lang="fr-FR" sz="5600" b="1" dirty="0" smtClean="0"/>
              <a:t> </a:t>
            </a:r>
            <a:r>
              <a:rPr lang="fr-FR" sz="5600" dirty="0" smtClean="0"/>
              <a:t>Elle provoque un sentiment d’abandon, de solitude (« vous laisse encore plus seul sur terre »), mais aussi de désœuvrement</a:t>
            </a:r>
            <a:r>
              <a:rPr lang="fr-FR" sz="5600" b="1" dirty="0" smtClean="0"/>
              <a:t> </a:t>
            </a:r>
            <a:r>
              <a:rPr lang="fr-FR" sz="5600" dirty="0" smtClean="0"/>
              <a:t>(« sans savoir quoi faire »). Cette strophe fait écho au vers bien connu de Lamartine : « Un seul être vous manque et tout est dépeuplé </a:t>
            </a:r>
            <a:r>
              <a:rPr lang="fr-FR" sz="5600" dirty="0" smtClean="0"/>
              <a:t>». </a:t>
            </a:r>
            <a:r>
              <a:rPr lang="fr-FR" sz="5600" dirty="0" smtClean="0"/>
              <a:t>En ce sens, la mort d’autrui me renvoie toujours aussi à ma propre mort : si je dois mourir, et si ceux qui sont au cœur de ma vie meurent aussi, alors qu’est-ce qui est nécessaire ? Qu’est-ce qu’il faut faire absolument et qui échapperait aux aléas de la mort, la mienne et celle des autres ?</a:t>
            </a:r>
          </a:p>
          <a:p>
            <a:r>
              <a:rPr lang="fr-FR" sz="5600" b="1" dirty="0" smtClean="0"/>
              <a:t> </a:t>
            </a:r>
            <a:endParaRPr lang="fr-FR" sz="5600" dirty="0" smtClean="0"/>
          </a:p>
          <a:p>
            <a:r>
              <a:rPr lang="fr-FR" dirty="0" smtClean="0"/>
              <a:t> </a:t>
            </a:r>
          </a:p>
          <a:p>
            <a:r>
              <a:rPr lang="fr-FR" dirty="0" smtClean="0"/>
              <a:t> </a:t>
            </a:r>
          </a:p>
          <a:p>
            <a:r>
              <a:rPr lang="fr-FR" dirty="0" smtClean="0"/>
              <a:t> </a:t>
            </a:r>
          </a:p>
          <a:p>
            <a:r>
              <a:rPr lang="fr-FR" dirty="0" smtClean="0"/>
              <a:t> </a:t>
            </a:r>
          </a:p>
          <a:p>
            <a:r>
              <a:rPr lang="fr-FR" dirty="0" smtClean="0"/>
              <a:t> </a:t>
            </a:r>
          </a:p>
          <a:p>
            <a:r>
              <a:rPr lang="fr-FR" dirty="0" smtClean="0"/>
              <a:t> </a:t>
            </a:r>
          </a:p>
          <a:p>
            <a:r>
              <a:rPr lang="fr-FR" dirty="0" smtClean="0"/>
              <a:t> </a:t>
            </a:r>
          </a:p>
          <a:p>
            <a:r>
              <a:rPr lang="fr-FR" dirty="0" smtClean="0"/>
              <a:t> </a:t>
            </a:r>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Démarche</a:t>
            </a:r>
            <a:endParaRPr lang="fr-FR" dirty="0"/>
          </a:p>
        </p:txBody>
      </p:sp>
      <p:sp>
        <p:nvSpPr>
          <p:cNvPr id="3" name="Espace réservé du contenu 2"/>
          <p:cNvSpPr>
            <a:spLocks noGrp="1"/>
          </p:cNvSpPr>
          <p:nvPr>
            <p:ph idx="1"/>
          </p:nvPr>
        </p:nvSpPr>
        <p:spPr/>
        <p:txBody>
          <a:bodyPr>
            <a:normAutofit fontScale="32500" lnSpcReduction="20000"/>
          </a:bodyPr>
          <a:lstStyle/>
          <a:p>
            <a:r>
              <a:rPr lang="fr-FR" sz="3700" dirty="0" smtClean="0"/>
              <a:t>On peut adopter une démarche analogue à celle du </a:t>
            </a:r>
            <a:r>
              <a:rPr lang="fr-FR" sz="3700" dirty="0" err="1" smtClean="0"/>
              <a:t>photolangage</a:t>
            </a:r>
            <a:r>
              <a:rPr lang="fr-FR" sz="3700" dirty="0" smtClean="0"/>
              <a:t> :</a:t>
            </a:r>
          </a:p>
          <a:p>
            <a:r>
              <a:rPr lang="fr-FR" sz="3700" dirty="0" smtClean="0"/>
              <a:t>1</a:t>
            </a:r>
            <a:r>
              <a:rPr lang="fr-FR" sz="3700" i="1" dirty="0" smtClean="0"/>
              <a:t>°) Présentation et audition de chaque chanson</a:t>
            </a:r>
            <a:r>
              <a:rPr lang="fr-FR" sz="3700" dirty="0" smtClean="0"/>
              <a:t> (cf. les liens </a:t>
            </a:r>
            <a:r>
              <a:rPr lang="fr-FR" sz="3700" dirty="0" err="1" smtClean="0"/>
              <a:t>YouTube</a:t>
            </a:r>
            <a:r>
              <a:rPr lang="fr-FR" sz="3700" dirty="0" smtClean="0"/>
              <a:t>). Étant donné qu’une chanson est plus difficile à mémoriser qu’une image, on pourra distribuer ou projeter aux participants le texte de chaque chanson pour qu’il puisse suivre  et se rappeler le texte plus facilement.</a:t>
            </a:r>
          </a:p>
          <a:p>
            <a:r>
              <a:rPr lang="fr-FR" sz="3700" dirty="0" smtClean="0"/>
              <a:t>Pour la même raison, il semble prudent de ne présenter deux ou trois chansons (à choisir parmi les six présentées ci-dessous). En effet l’audition d’une chanson dure davantage que l’observation d’un tableau ; il faut donc en réduire le nombre si on ne dispose pas du temps nécessaire.</a:t>
            </a:r>
          </a:p>
          <a:p>
            <a:r>
              <a:rPr lang="fr-FR" sz="3700" dirty="0" smtClean="0"/>
              <a:t>Comme pour les images, on présentera chaque chanson rapidement en la situant dans son contexte, en donnant des informations sur son ou ses auteurs (à trouver sur le web)</a:t>
            </a:r>
          </a:p>
          <a:p>
            <a:r>
              <a:rPr lang="fr-FR" sz="3700" dirty="0" smtClean="0"/>
              <a:t>2°) </a:t>
            </a:r>
            <a:r>
              <a:rPr lang="fr-FR" sz="3700" i="1" dirty="0" smtClean="0"/>
              <a:t>On demande aux participants de choisir celle qui, à leurs yeux, correspond le mieux à leur conception de </a:t>
            </a:r>
            <a:r>
              <a:rPr lang="fr-FR" sz="3700" i="1" dirty="0" smtClean="0"/>
              <a:t>la mort </a:t>
            </a:r>
            <a:r>
              <a:rPr lang="fr-FR" sz="3700" i="1" dirty="0" smtClean="0"/>
              <a:t>ou exprime le mieux ce qu’ils pensent à ce sujet.</a:t>
            </a:r>
            <a:endParaRPr lang="fr-FR" sz="3700" dirty="0" smtClean="0"/>
          </a:p>
          <a:p>
            <a:r>
              <a:rPr lang="fr-FR" sz="3700" dirty="0" smtClean="0"/>
              <a:t>3°) </a:t>
            </a:r>
            <a:r>
              <a:rPr lang="fr-FR" sz="3700" i="1" dirty="0" smtClean="0"/>
              <a:t>Pour chaque chanson, on interroge ceux qui l’ont retenue.</a:t>
            </a:r>
            <a:r>
              <a:rPr lang="fr-FR" sz="3700" dirty="0" smtClean="0"/>
              <a:t> Chacun exprime les raisons de son choix. Les autres font part de leurs appréciations éventuelles, en positif comme en négatif.</a:t>
            </a:r>
          </a:p>
          <a:p>
            <a:r>
              <a:rPr lang="fr-FR" sz="3700" dirty="0" smtClean="0"/>
              <a:t>Si les participants le souhaitent, on peut repasser tout ou partie de telle chanson.</a:t>
            </a:r>
          </a:p>
          <a:p>
            <a:r>
              <a:rPr lang="fr-FR" sz="3700" dirty="0" smtClean="0"/>
              <a:t>L’animateur écrit au tableau (ou un secrétaire désigné à l’avance) les principales idées ou les thèmes qui émergent de la discussion. On trouvera ci-dessous des éléments de réflexion pour chaque chanson.</a:t>
            </a:r>
          </a:p>
          <a:p>
            <a:r>
              <a:rPr lang="fr-FR" sz="3700" dirty="0" smtClean="0"/>
              <a:t>4°) </a:t>
            </a:r>
            <a:r>
              <a:rPr lang="fr-FR" sz="3700" i="1" dirty="0" smtClean="0"/>
              <a:t>A partir de ces analyses, on développe une réflexion générale collective sur la mort, ses différents aspects, ses contradictions, ses fonctions, etc. Pour préparer cette discussion, on pourra s’inspirer notamment de :</a:t>
            </a:r>
          </a:p>
          <a:p>
            <a:pPr>
              <a:buNone/>
            </a:pPr>
            <a:r>
              <a:rPr lang="fr-FR" sz="3700" dirty="0" smtClean="0"/>
              <a:t>	- F. </a:t>
            </a:r>
            <a:r>
              <a:rPr lang="fr-FR" sz="3700" dirty="0" err="1" smtClean="0"/>
              <a:t>Galichet</a:t>
            </a:r>
            <a:r>
              <a:rPr lang="fr-FR" sz="3700" dirty="0" smtClean="0"/>
              <a:t>, Philosopher à tout âge,  fiche 8 (La mort), p. 215)</a:t>
            </a:r>
          </a:p>
          <a:p>
            <a:pPr>
              <a:buNone/>
            </a:pPr>
            <a:r>
              <a:rPr lang="fr-FR" sz="3700" dirty="0" smtClean="0"/>
              <a:t>	- E. </a:t>
            </a:r>
            <a:r>
              <a:rPr lang="fr-FR" sz="3700" dirty="0" err="1" smtClean="0"/>
              <a:t>Chirouter</a:t>
            </a:r>
            <a:r>
              <a:rPr lang="fr-FR" sz="3700" dirty="0" smtClean="0"/>
              <a:t>, Aborder la philosophie en classe à partir d’albums de jeunesse, Hachette, fiches 23 et 24, p. 143-148 (Pourquoi doit-on mourir ?/Faut-il avoir peur de la mort ?)</a:t>
            </a:r>
          </a:p>
          <a:p>
            <a:pPr>
              <a:buNone/>
            </a:pPr>
            <a:r>
              <a:rPr lang="fr-FR" sz="3700" dirty="0" smtClean="0"/>
              <a:t>	- </a:t>
            </a:r>
            <a:r>
              <a:rPr lang="fr-FR" sz="3700" dirty="0" err="1" smtClean="0"/>
              <a:t>O.Blond-Rzewuski</a:t>
            </a:r>
            <a:r>
              <a:rPr lang="fr-FR" sz="3700" dirty="0" smtClean="0"/>
              <a:t> (</a:t>
            </a:r>
            <a:r>
              <a:rPr lang="fr-FR" sz="3700" dirty="0" err="1" smtClean="0"/>
              <a:t>dir</a:t>
            </a:r>
            <a:r>
              <a:rPr lang="fr-FR" sz="3700" dirty="0" smtClean="0"/>
              <a:t>).Pourquoi et comment philosopher avec des enfants ? , Hatier,  fiche 6 (La vieillesse, la mort), p. 276.</a:t>
            </a:r>
          </a:p>
          <a:p>
            <a:r>
              <a:rPr lang="fr-FR" sz="3700" dirty="0" smtClean="0"/>
              <a:t>N.B . -  Compte-tenu du thème et de la tonalité des chansons proposées, cet atelier ne semble pouvoir être organisé qu’à partir d’un certain âge (10-11 ans ?)</a:t>
            </a:r>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b="1" dirty="0" smtClean="0"/>
              <a:t>Barbara : La mort</a:t>
            </a:r>
            <a:r>
              <a:rPr lang="fr-FR" dirty="0" smtClean="0"/>
              <a:t/>
            </a:r>
            <a:br>
              <a:rPr lang="fr-FR" dirty="0" smtClean="0"/>
            </a:br>
            <a:r>
              <a:rPr lang="fr-FR" sz="1800" dirty="0" smtClean="0">
                <a:hlinkClick r:id="rId2"/>
              </a:rPr>
              <a:t>https://www.youtube.com/watch?v=C9K1AB0l7Tw</a:t>
            </a:r>
            <a:r>
              <a:rPr lang="fr-FR" sz="1800" dirty="0" smtClean="0"/>
              <a:t/>
            </a:r>
            <a:br>
              <a:rPr lang="fr-FR" sz="1800" dirty="0" smtClean="0"/>
            </a:br>
            <a:r>
              <a:rPr lang="fr-FR" dirty="0" smtClean="0"/>
              <a:t/>
            </a:r>
            <a:br>
              <a:rPr lang="fr-FR" dirty="0" smtClean="0"/>
            </a:br>
            <a:endParaRPr lang="fr-FR" dirty="0"/>
          </a:p>
        </p:txBody>
      </p:sp>
      <p:sp>
        <p:nvSpPr>
          <p:cNvPr id="3" name="Espace réservé du contenu 2"/>
          <p:cNvSpPr>
            <a:spLocks noGrp="1"/>
          </p:cNvSpPr>
          <p:nvPr>
            <p:ph idx="1"/>
          </p:nvPr>
        </p:nvSpPr>
        <p:spPr>
          <a:xfrm>
            <a:off x="457200" y="1052736"/>
            <a:ext cx="8229600" cy="5073427"/>
          </a:xfrm>
        </p:spPr>
        <p:txBody>
          <a:bodyPr numCol="2">
            <a:noAutofit/>
          </a:bodyPr>
          <a:lstStyle/>
          <a:p>
            <a:r>
              <a:rPr lang="fr-FR" sz="1200" b="1" dirty="0" smtClean="0"/>
              <a:t>Qui est cette femme qui marche dans les rues ?</a:t>
            </a:r>
            <a:br>
              <a:rPr lang="fr-FR" sz="1200" b="1" dirty="0" smtClean="0"/>
            </a:br>
            <a:r>
              <a:rPr lang="fr-FR" sz="1200" b="1" dirty="0" smtClean="0"/>
              <a:t>Où va-t-elle</a:t>
            </a:r>
            <a:br>
              <a:rPr lang="fr-FR" sz="1200" b="1" dirty="0" smtClean="0"/>
            </a:br>
            <a:r>
              <a:rPr lang="fr-FR" sz="1200" b="1" dirty="0" smtClean="0"/>
              <a:t>Dans la nuit brouillard où souffle un hiver glacé,</a:t>
            </a:r>
            <a:br>
              <a:rPr lang="fr-FR" sz="1200" b="1" dirty="0" smtClean="0"/>
            </a:br>
            <a:r>
              <a:rPr lang="fr-FR" sz="1200" b="1" dirty="0" smtClean="0"/>
              <a:t>Que fait-elle ?</a:t>
            </a:r>
            <a:br>
              <a:rPr lang="fr-FR" sz="1200" b="1" dirty="0" smtClean="0"/>
            </a:br>
            <a:r>
              <a:rPr lang="fr-FR" sz="1200" b="1" dirty="0" smtClean="0"/>
              <a:t>Cachée par un grand foulard de soie,</a:t>
            </a:r>
            <a:br>
              <a:rPr lang="fr-FR" sz="1200" b="1" dirty="0" smtClean="0"/>
            </a:br>
            <a:r>
              <a:rPr lang="fr-FR" sz="1200" b="1" dirty="0" smtClean="0"/>
              <a:t>A peine si l'on aperçoit la forme de son visage,</a:t>
            </a:r>
            <a:br>
              <a:rPr lang="fr-FR" sz="1200" b="1" dirty="0" smtClean="0"/>
            </a:br>
            <a:r>
              <a:rPr lang="fr-FR" sz="1200" b="1" dirty="0" smtClean="0"/>
              <a:t>La ville est un désert blanc</a:t>
            </a:r>
            <a:br>
              <a:rPr lang="fr-FR" sz="1200" b="1" dirty="0" smtClean="0"/>
            </a:br>
            <a:r>
              <a:rPr lang="fr-FR" sz="1200" b="1" dirty="0" smtClean="0"/>
              <a:t>Qu'elle traverse comme une ombre</a:t>
            </a:r>
            <a:br>
              <a:rPr lang="fr-FR" sz="1200" b="1" dirty="0" smtClean="0"/>
            </a:br>
            <a:r>
              <a:rPr lang="fr-FR" sz="1200" b="1" dirty="0" smtClean="0"/>
              <a:t>Irréelle.</a:t>
            </a:r>
            <a:br>
              <a:rPr lang="fr-FR" sz="1200" b="1" dirty="0" smtClean="0"/>
            </a:br>
            <a:r>
              <a:rPr lang="fr-FR" sz="1200" b="1" dirty="0" smtClean="0"/>
              <a:t/>
            </a:r>
            <a:br>
              <a:rPr lang="fr-FR" sz="1200" b="1" dirty="0" smtClean="0"/>
            </a:br>
            <a:r>
              <a:rPr lang="fr-FR" sz="1200" b="1" dirty="0" smtClean="0"/>
              <a:t>Qui est cette femme qui marche dans les rues ?</a:t>
            </a:r>
            <a:br>
              <a:rPr lang="fr-FR" sz="1200" b="1" dirty="0" smtClean="0"/>
            </a:br>
            <a:r>
              <a:rPr lang="fr-FR" sz="1200" b="1" dirty="0" smtClean="0"/>
              <a:t>Qui est-elle ?</a:t>
            </a:r>
            <a:br>
              <a:rPr lang="fr-FR" sz="1200" b="1" dirty="0" smtClean="0"/>
            </a:br>
            <a:r>
              <a:rPr lang="fr-FR" sz="1200" b="1" dirty="0" smtClean="0"/>
              <a:t>A quel rendez-vous d'amour mystérieux</a:t>
            </a:r>
            <a:br>
              <a:rPr lang="fr-FR" sz="1200" b="1" dirty="0" smtClean="0"/>
            </a:br>
            <a:r>
              <a:rPr lang="fr-FR" sz="1200" b="1" dirty="0" smtClean="0"/>
              <a:t>Se rend-elle ?</a:t>
            </a:r>
            <a:br>
              <a:rPr lang="fr-FR" sz="1200" b="1" dirty="0" smtClean="0"/>
            </a:br>
            <a:r>
              <a:rPr lang="fr-FR" sz="1200" b="1" dirty="0" smtClean="0"/>
              <a:t>Elle vient d'entrer dessous un porche</a:t>
            </a:r>
            <a:br>
              <a:rPr lang="fr-FR" sz="1200" b="1" dirty="0" smtClean="0"/>
            </a:br>
            <a:endParaRPr lang="fr-FR" sz="1200" b="1" dirty="0" smtClean="0"/>
          </a:p>
          <a:p>
            <a:r>
              <a:rPr lang="fr-FR" sz="1200" b="1" dirty="0" smtClean="0"/>
              <a:t>Et, lentement, prend l'escalier.</a:t>
            </a:r>
            <a:br>
              <a:rPr lang="fr-FR" sz="1200" b="1" dirty="0" smtClean="0"/>
            </a:br>
            <a:r>
              <a:rPr lang="fr-FR" sz="1200" b="1" dirty="0" smtClean="0"/>
              <a:t>Où va-t-elle ?</a:t>
            </a:r>
            <a:br>
              <a:rPr lang="fr-FR" sz="1200" b="1" dirty="0" smtClean="0"/>
            </a:br>
            <a:r>
              <a:rPr lang="fr-FR" sz="1200" b="1" dirty="0" smtClean="0"/>
              <a:t>Une porte s'est ouverte.</a:t>
            </a:r>
            <a:br>
              <a:rPr lang="fr-FR" sz="1200" b="1" dirty="0" smtClean="0"/>
            </a:br>
            <a:r>
              <a:rPr lang="fr-FR" sz="1200" b="1" dirty="0" smtClean="0"/>
              <a:t>Elle est entrée sans frapper</a:t>
            </a:r>
            <a:br>
              <a:rPr lang="fr-FR" sz="1200" b="1" dirty="0" smtClean="0"/>
            </a:br>
            <a:r>
              <a:rPr lang="fr-FR" sz="1200" b="1" dirty="0" smtClean="0"/>
              <a:t>Devant elle.</a:t>
            </a:r>
            <a:br>
              <a:rPr lang="fr-FR" sz="1200" b="1" dirty="0" smtClean="0"/>
            </a:br>
            <a:r>
              <a:rPr lang="fr-FR" sz="1200" b="1" dirty="0" smtClean="0"/>
              <a:t/>
            </a:r>
            <a:br>
              <a:rPr lang="fr-FR" sz="1200" b="1" dirty="0" smtClean="0"/>
            </a:br>
            <a:r>
              <a:rPr lang="fr-FR" sz="1200" b="1" dirty="0" smtClean="0"/>
              <a:t>Sur un grand lit, un homme est couché</a:t>
            </a:r>
            <a:br>
              <a:rPr lang="fr-FR" sz="1200" b="1" dirty="0" smtClean="0"/>
            </a:br>
            <a:r>
              <a:rPr lang="fr-FR" sz="1200" b="1" dirty="0" smtClean="0"/>
              <a:t>Il lui dit : " Je </a:t>
            </a:r>
            <a:r>
              <a:rPr lang="fr-FR" sz="1200" b="1" dirty="0" smtClean="0"/>
              <a:t>t'attendrai,</a:t>
            </a:r>
            <a:r>
              <a:rPr lang="fr-FR" sz="1200" b="1" dirty="0" smtClean="0"/>
              <a:t/>
            </a:r>
            <a:br>
              <a:rPr lang="fr-FR" sz="1200" b="1" dirty="0" smtClean="0"/>
            </a:br>
            <a:r>
              <a:rPr lang="fr-FR" sz="1200" b="1" dirty="0" smtClean="0"/>
              <a:t>Ma cruelle. "</a:t>
            </a:r>
            <a:br>
              <a:rPr lang="fr-FR" sz="1200" b="1" dirty="0" smtClean="0"/>
            </a:br>
            <a:r>
              <a:rPr lang="fr-FR" sz="1200" b="1" dirty="0" smtClean="0"/>
              <a:t>Dans la chambre où rien ne bouge,</a:t>
            </a:r>
            <a:br>
              <a:rPr lang="fr-FR" sz="1200" b="1" dirty="0" smtClean="0"/>
            </a:br>
            <a:r>
              <a:rPr lang="fr-FR" sz="1200" b="1" dirty="0" smtClean="0"/>
              <a:t>Elle a tiré les rideaux.</a:t>
            </a:r>
            <a:br>
              <a:rPr lang="fr-FR" sz="1200" b="1" dirty="0" smtClean="0"/>
            </a:br>
            <a:r>
              <a:rPr lang="fr-FR" sz="1200" b="1" dirty="0" smtClean="0"/>
              <a:t>Sur un coussin de soie rouge,</a:t>
            </a:r>
            <a:br>
              <a:rPr lang="fr-FR" sz="1200" b="1" dirty="0" smtClean="0"/>
            </a:br>
            <a:r>
              <a:rPr lang="fr-FR" sz="1200" b="1" dirty="0" smtClean="0"/>
              <a:t>Elle a posé son manteau</a:t>
            </a:r>
            <a:br>
              <a:rPr lang="fr-FR" sz="1200" b="1" dirty="0" smtClean="0"/>
            </a:br>
            <a:r>
              <a:rPr lang="fr-FR" sz="1200" b="1" dirty="0" smtClean="0"/>
              <a:t>Et, belle comme une épousée,</a:t>
            </a:r>
            <a:br>
              <a:rPr lang="fr-FR" sz="1200" b="1" dirty="0" smtClean="0"/>
            </a:br>
            <a:r>
              <a:rPr lang="fr-FR" sz="1200" b="1" dirty="0" smtClean="0"/>
              <a:t>Dans sa longue robe blanche</a:t>
            </a:r>
            <a:br>
              <a:rPr lang="fr-FR" sz="1200" b="1" dirty="0" smtClean="0"/>
            </a:br>
            <a:r>
              <a:rPr lang="fr-FR" sz="1200" b="1" dirty="0" smtClean="0"/>
              <a:t>En dentelle,</a:t>
            </a:r>
            <a:br>
              <a:rPr lang="fr-FR" sz="1200" b="1" dirty="0" smtClean="0"/>
            </a:br>
            <a:r>
              <a:rPr lang="fr-FR" sz="1200" b="1" dirty="0" smtClean="0"/>
              <a:t>Elle s'est penchée sur lui, qui semblait émerveillé.</a:t>
            </a:r>
            <a:br>
              <a:rPr lang="fr-FR" sz="1200" b="1" dirty="0" smtClean="0"/>
            </a:br>
            <a:endParaRPr lang="fr-FR" sz="1200" b="1" dirty="0" smtClean="0"/>
          </a:p>
          <a:p>
            <a:r>
              <a:rPr lang="fr-FR" sz="1200" b="1" dirty="0" smtClean="0"/>
              <a:t>Que dit-elle ?</a:t>
            </a:r>
            <a:br>
              <a:rPr lang="fr-FR" sz="1200" b="1" dirty="0" smtClean="0"/>
            </a:br>
            <a:r>
              <a:rPr lang="fr-FR" sz="1200" b="1" dirty="0" smtClean="0"/>
              <a:t/>
            </a:r>
            <a:br>
              <a:rPr lang="fr-FR" sz="1200" b="1" dirty="0" smtClean="0"/>
            </a:br>
            <a:r>
              <a:rPr lang="fr-FR" sz="1200" b="1" dirty="0" smtClean="0"/>
              <a:t>Elle a reprit l'escalier, elle est ressortie dans les rues.</a:t>
            </a:r>
            <a:br>
              <a:rPr lang="fr-FR" sz="1200" b="1" dirty="0" smtClean="0"/>
            </a:br>
            <a:r>
              <a:rPr lang="fr-FR" sz="1200" b="1" dirty="0" smtClean="0"/>
              <a:t>Où va cette femme, en dentelles ?</a:t>
            </a:r>
            <a:br>
              <a:rPr lang="fr-FR" sz="1200" b="1" dirty="0" smtClean="0"/>
            </a:br>
            <a:r>
              <a:rPr lang="fr-FR" sz="1200" b="1" dirty="0" smtClean="0"/>
              <a:t>Qui est cette femme ?</a:t>
            </a:r>
            <a:br>
              <a:rPr lang="fr-FR" sz="1200" b="1" dirty="0" smtClean="0"/>
            </a:br>
            <a:r>
              <a:rPr lang="fr-FR" sz="1200" b="1" dirty="0" smtClean="0"/>
              <a:t>Elle est belle.</a:t>
            </a:r>
            <a:br>
              <a:rPr lang="fr-FR" sz="1200" b="1" dirty="0" smtClean="0"/>
            </a:br>
            <a:r>
              <a:rPr lang="fr-FR" sz="1200" b="1" dirty="0" smtClean="0"/>
              <a:t>C'est la dernière épousée,</a:t>
            </a:r>
            <a:br>
              <a:rPr lang="fr-FR" sz="1200" b="1" dirty="0" smtClean="0"/>
            </a:br>
            <a:r>
              <a:rPr lang="fr-FR" sz="1200" b="1" dirty="0" smtClean="0"/>
              <a:t>Celle qui vient sans qu'on appelle,</a:t>
            </a:r>
            <a:br>
              <a:rPr lang="fr-FR" sz="1200" b="1" dirty="0" smtClean="0"/>
            </a:br>
            <a:r>
              <a:rPr lang="fr-FR" sz="1200" b="1" dirty="0" smtClean="0"/>
              <a:t>La fidèle.</a:t>
            </a:r>
            <a:br>
              <a:rPr lang="fr-FR" sz="1200" b="1" dirty="0" smtClean="0"/>
            </a:br>
            <a:r>
              <a:rPr lang="fr-FR" sz="1200" b="1" dirty="0" smtClean="0"/>
              <a:t>C'est l'épouse de la dernière heure,</a:t>
            </a:r>
            <a:br>
              <a:rPr lang="fr-FR" sz="1200" b="1" dirty="0" smtClean="0"/>
            </a:br>
            <a:r>
              <a:rPr lang="fr-FR" sz="1200" b="1" dirty="0" smtClean="0"/>
              <a:t>Celle qui vient lorsque l'on pleure,</a:t>
            </a:r>
            <a:br>
              <a:rPr lang="fr-FR" sz="1200" b="1" dirty="0" smtClean="0"/>
            </a:br>
            <a:r>
              <a:rPr lang="fr-FR" sz="1200" b="1" dirty="0" smtClean="0"/>
              <a:t>La cruelle.</a:t>
            </a:r>
            <a:br>
              <a:rPr lang="fr-FR" sz="1200" b="1" dirty="0" smtClean="0"/>
            </a:br>
            <a:r>
              <a:rPr lang="fr-FR" sz="1200" b="1" dirty="0" smtClean="0"/>
              <a:t/>
            </a:r>
            <a:br>
              <a:rPr lang="fr-FR" sz="1200" b="1" dirty="0" smtClean="0"/>
            </a:br>
            <a:r>
              <a:rPr lang="fr-FR" sz="1200" b="1" dirty="0" smtClean="0"/>
              <a:t>C'est la mort, la mort qui marche dans les rues.</a:t>
            </a:r>
            <a:br>
              <a:rPr lang="fr-FR" sz="1200" b="1" dirty="0" smtClean="0"/>
            </a:br>
            <a:r>
              <a:rPr lang="fr-FR" sz="1200" b="1" dirty="0" smtClean="0"/>
              <a:t>Méfie-toi.</a:t>
            </a:r>
            <a:br>
              <a:rPr lang="fr-FR" sz="1200" b="1" dirty="0" smtClean="0"/>
            </a:br>
            <a:r>
              <a:rPr lang="fr-FR" sz="1200" b="1" dirty="0" smtClean="0"/>
              <a:t>Referme bien tes fenêtres,</a:t>
            </a:r>
            <a:br>
              <a:rPr lang="fr-FR" sz="1200" b="1" dirty="0" smtClean="0"/>
            </a:br>
            <a:r>
              <a:rPr lang="fr-FR" sz="1200" b="1" dirty="0" smtClean="0"/>
              <a:t>Que jamais, elle ne pénètre chez toi.</a:t>
            </a:r>
            <a:br>
              <a:rPr lang="fr-FR" sz="1200" b="1" dirty="0" smtClean="0"/>
            </a:br>
            <a:endParaRPr lang="fr-FR" sz="1200" b="1" dirty="0" smtClean="0"/>
          </a:p>
          <a:p>
            <a:r>
              <a:rPr lang="fr-FR" sz="1200" b="1" dirty="0" smtClean="0"/>
              <a:t>Cette femme, c'est la mort,</a:t>
            </a:r>
            <a:br>
              <a:rPr lang="fr-FR" sz="1200" b="1" dirty="0" smtClean="0"/>
            </a:br>
            <a:r>
              <a:rPr lang="fr-FR" sz="1200" b="1" dirty="0" smtClean="0"/>
              <a:t>La mort, la mort, la mort...</a:t>
            </a:r>
          </a:p>
          <a:p>
            <a:r>
              <a:rPr lang="fr-FR" sz="1100" b="1" dirty="0" smtClean="0"/>
              <a:t/>
            </a:r>
            <a:br>
              <a:rPr lang="fr-FR" sz="1100" b="1" dirty="0" smtClean="0"/>
            </a:br>
            <a:endParaRPr lang="fr-FR" sz="11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200" b="1" dirty="0" err="1" smtClean="0"/>
              <a:t>Reggiani:Vian</a:t>
            </a:r>
            <a:r>
              <a:rPr lang="fr-FR" sz="3200" b="1" dirty="0" smtClean="0"/>
              <a:t> :</a:t>
            </a:r>
            <a:br>
              <a:rPr lang="fr-FR" sz="3200" b="1" dirty="0" smtClean="0"/>
            </a:br>
            <a:r>
              <a:rPr lang="fr-FR" sz="3200" b="1" dirty="0" smtClean="0"/>
              <a:t>Quand j’aurai du vent dans mon crâne</a:t>
            </a:r>
            <a:br>
              <a:rPr lang="fr-FR" sz="3200" b="1" dirty="0" smtClean="0"/>
            </a:br>
            <a:r>
              <a:rPr lang="fr-FR" sz="2000" b="1" dirty="0" smtClean="0">
                <a:hlinkClick r:id="rId2"/>
              </a:rPr>
              <a:t>https://www.youtube.com/watch?v=zb-6LBXL4d8</a:t>
            </a:r>
            <a:r>
              <a:rPr lang="fr-FR" sz="2000" b="1" dirty="0" smtClean="0"/>
              <a:t/>
            </a:r>
            <a:br>
              <a:rPr lang="fr-FR" sz="2000" b="1" dirty="0" smtClean="0"/>
            </a:br>
            <a:endParaRPr lang="fr-FR" sz="2000" b="1" dirty="0"/>
          </a:p>
        </p:txBody>
      </p:sp>
      <p:sp>
        <p:nvSpPr>
          <p:cNvPr id="3" name="Espace réservé du contenu 2"/>
          <p:cNvSpPr>
            <a:spLocks noGrp="1"/>
          </p:cNvSpPr>
          <p:nvPr>
            <p:ph idx="1"/>
          </p:nvPr>
        </p:nvSpPr>
        <p:spPr/>
        <p:txBody>
          <a:bodyPr numCol="2">
            <a:normAutofit fontScale="92500" lnSpcReduction="10000"/>
          </a:bodyPr>
          <a:lstStyle/>
          <a:p>
            <a:r>
              <a:rPr lang="fr-FR" sz="1600" b="1" dirty="0"/>
              <a:t>Quand j'aurai du vent dans mon crâne</a:t>
            </a:r>
            <a:br>
              <a:rPr lang="fr-FR" sz="1600" b="1" dirty="0"/>
            </a:br>
            <a:r>
              <a:rPr lang="fr-FR" sz="1600" b="1" dirty="0"/>
              <a:t>Quand j'aurai du vert sur mes </a:t>
            </a:r>
            <a:r>
              <a:rPr lang="fr-FR" sz="1600" b="1" dirty="0" err="1"/>
              <a:t>osses</a:t>
            </a:r>
            <a:r>
              <a:rPr lang="fr-FR" sz="1600" b="1" dirty="0"/>
              <a:t/>
            </a:r>
            <a:br>
              <a:rPr lang="fr-FR" sz="1600" b="1" dirty="0"/>
            </a:br>
            <a:r>
              <a:rPr lang="fr-FR" sz="1600" b="1" dirty="0" err="1"/>
              <a:t>P'tête</a:t>
            </a:r>
            <a:r>
              <a:rPr lang="fr-FR" sz="1600" b="1" dirty="0"/>
              <a:t> qu'on croira que je ricane</a:t>
            </a:r>
            <a:br>
              <a:rPr lang="fr-FR" sz="1600" b="1" dirty="0"/>
            </a:br>
            <a:r>
              <a:rPr lang="fr-FR" sz="1600" b="1" dirty="0"/>
              <a:t>Mais ça s'ra une impression fosse</a:t>
            </a:r>
            <a:br>
              <a:rPr lang="fr-FR" sz="1600" b="1" dirty="0"/>
            </a:br>
            <a:r>
              <a:rPr lang="fr-FR" sz="1600" b="1" dirty="0"/>
              <a:t>Car il me manquera</a:t>
            </a:r>
            <a:br>
              <a:rPr lang="fr-FR" sz="1600" b="1" dirty="0"/>
            </a:br>
            <a:r>
              <a:rPr lang="fr-FR" sz="1600" b="1" dirty="0"/>
              <a:t>Mon élément plastique</a:t>
            </a:r>
            <a:br>
              <a:rPr lang="fr-FR" sz="1600" b="1" dirty="0"/>
            </a:br>
            <a:r>
              <a:rPr lang="fr-FR" sz="1600" b="1" dirty="0" err="1"/>
              <a:t>Plastique</a:t>
            </a:r>
            <a:r>
              <a:rPr lang="fr-FR" sz="1600" b="1" dirty="0"/>
              <a:t> </a:t>
            </a:r>
            <a:r>
              <a:rPr lang="fr-FR" sz="1600" b="1" dirty="0" err="1"/>
              <a:t>tiqu</a:t>
            </a:r>
            <a:r>
              <a:rPr lang="fr-FR" sz="1600" b="1" dirty="0"/>
              <a:t>' </a:t>
            </a:r>
            <a:r>
              <a:rPr lang="fr-FR" sz="1600" b="1" dirty="0" err="1"/>
              <a:t>tiqu</a:t>
            </a:r>
            <a:r>
              <a:rPr lang="fr-FR" sz="1600" b="1" dirty="0"/>
              <a:t>'</a:t>
            </a:r>
            <a:br>
              <a:rPr lang="fr-FR" sz="1600" b="1" dirty="0"/>
            </a:br>
            <a:r>
              <a:rPr lang="fr-FR" sz="1600" b="1" dirty="0"/>
              <a:t>Qu'auront bouffé les rats</a:t>
            </a:r>
            <a:br>
              <a:rPr lang="fr-FR" sz="1600" b="1" dirty="0"/>
            </a:br>
            <a:r>
              <a:rPr lang="fr-FR" sz="1600" b="1" dirty="0"/>
              <a:t>Ma paire de bidules</a:t>
            </a:r>
            <a:br>
              <a:rPr lang="fr-FR" sz="1600" b="1" dirty="0"/>
            </a:br>
            <a:r>
              <a:rPr lang="fr-FR" sz="1600" b="1" dirty="0"/>
              <a:t>Mes mollets mes rotules</a:t>
            </a:r>
            <a:br>
              <a:rPr lang="fr-FR" sz="1600" b="1" dirty="0"/>
            </a:br>
            <a:r>
              <a:rPr lang="fr-FR" sz="1600" b="1" dirty="0"/>
              <a:t>Mes cuisses et mon cule</a:t>
            </a:r>
            <a:br>
              <a:rPr lang="fr-FR" sz="1600" b="1" dirty="0"/>
            </a:br>
            <a:r>
              <a:rPr lang="fr-FR" sz="1600" b="1" dirty="0"/>
              <a:t>Sur quoi je m'</a:t>
            </a:r>
            <a:r>
              <a:rPr lang="fr-FR" sz="1600" b="1" dirty="0" err="1"/>
              <a:t>asseyois</a:t>
            </a:r>
            <a:r>
              <a:rPr lang="fr-FR" sz="1600" b="1" dirty="0"/>
              <a:t/>
            </a:r>
            <a:br>
              <a:rPr lang="fr-FR" sz="1600" b="1" dirty="0"/>
            </a:br>
            <a:r>
              <a:rPr lang="fr-FR" sz="1600" b="1" dirty="0"/>
              <a:t/>
            </a:r>
            <a:br>
              <a:rPr lang="fr-FR" sz="1600" b="1" dirty="0"/>
            </a:br>
            <a:r>
              <a:rPr lang="fr-FR" sz="1600" b="1" dirty="0"/>
              <a:t>Mes cheveux mes fistules</a:t>
            </a:r>
            <a:br>
              <a:rPr lang="fr-FR" sz="1600" b="1" dirty="0"/>
            </a:br>
            <a:r>
              <a:rPr lang="fr-FR" sz="1600" b="1" dirty="0"/>
              <a:t>Mes jolis yeux </a:t>
            </a:r>
            <a:r>
              <a:rPr lang="fr-FR" sz="1600" b="1" dirty="0" err="1"/>
              <a:t>cérules</a:t>
            </a:r>
            <a:r>
              <a:rPr lang="fr-FR" sz="1600" b="1" dirty="0"/>
              <a:t/>
            </a:r>
            <a:br>
              <a:rPr lang="fr-FR" sz="1600" b="1" dirty="0"/>
            </a:br>
            <a:r>
              <a:rPr lang="fr-FR" sz="1600" b="1" dirty="0"/>
              <a:t>Mes couvre mandibules</a:t>
            </a:r>
            <a:br>
              <a:rPr lang="fr-FR" sz="1600" b="1" dirty="0"/>
            </a:br>
            <a:endParaRPr lang="fr-FR" sz="1600" b="1" dirty="0"/>
          </a:p>
          <a:p>
            <a:r>
              <a:rPr lang="fr-FR" sz="1600" b="1" dirty="0"/>
              <a:t>Dont je vous </a:t>
            </a:r>
            <a:r>
              <a:rPr lang="fr-FR" sz="1600" b="1" dirty="0" err="1"/>
              <a:t>pourlèchois</a:t>
            </a:r>
            <a:r>
              <a:rPr lang="fr-FR" sz="1600" b="1" dirty="0"/>
              <a:t/>
            </a:r>
            <a:br>
              <a:rPr lang="fr-FR" sz="1600" b="1" dirty="0"/>
            </a:br>
            <a:r>
              <a:rPr lang="fr-FR" sz="1600" b="1" dirty="0"/>
              <a:t>Mon nez considérable</a:t>
            </a:r>
            <a:br>
              <a:rPr lang="fr-FR" sz="1600" b="1" dirty="0"/>
            </a:br>
            <a:r>
              <a:rPr lang="fr-FR" sz="1600" b="1" dirty="0"/>
              <a:t>Mon </a:t>
            </a:r>
            <a:r>
              <a:rPr lang="fr-FR" sz="1600" b="1" dirty="0" err="1"/>
              <a:t>coeur</a:t>
            </a:r>
            <a:r>
              <a:rPr lang="fr-FR" sz="1600" b="1" dirty="0"/>
              <a:t> mon foie mon râble</a:t>
            </a:r>
            <a:br>
              <a:rPr lang="fr-FR" sz="1600" b="1" dirty="0"/>
            </a:br>
            <a:r>
              <a:rPr lang="fr-FR" sz="1600" b="1" dirty="0"/>
              <a:t>Tous ces riens admirables</a:t>
            </a:r>
            <a:br>
              <a:rPr lang="fr-FR" sz="1600" b="1" dirty="0"/>
            </a:br>
            <a:r>
              <a:rPr lang="fr-FR" sz="1600" b="1" dirty="0"/>
              <a:t>Qui m'ont fait apprécier</a:t>
            </a:r>
            <a:br>
              <a:rPr lang="fr-FR" sz="1600" b="1" dirty="0"/>
            </a:br>
            <a:r>
              <a:rPr lang="fr-FR" sz="1600" b="1" dirty="0"/>
              <a:t>Des ducs et des duchesses</a:t>
            </a:r>
            <a:br>
              <a:rPr lang="fr-FR" sz="1600" b="1" dirty="0"/>
            </a:br>
            <a:r>
              <a:rPr lang="fr-FR" sz="1600" b="1" dirty="0"/>
              <a:t>Des papes des papesses</a:t>
            </a:r>
            <a:br>
              <a:rPr lang="fr-FR" sz="1600" b="1" dirty="0"/>
            </a:br>
            <a:r>
              <a:rPr lang="fr-FR" sz="1600" b="1" dirty="0"/>
              <a:t/>
            </a:r>
            <a:br>
              <a:rPr lang="fr-FR" sz="1600" b="1" dirty="0"/>
            </a:br>
            <a:r>
              <a:rPr lang="fr-FR" sz="1600" b="1" dirty="0"/>
              <a:t>Des abbés des ânesses</a:t>
            </a:r>
            <a:br>
              <a:rPr lang="fr-FR" sz="1600" b="1" dirty="0"/>
            </a:br>
            <a:r>
              <a:rPr lang="fr-FR" sz="1600" b="1" dirty="0"/>
              <a:t>Et des gens du métier</a:t>
            </a:r>
            <a:br>
              <a:rPr lang="fr-FR" sz="1600" b="1" dirty="0"/>
            </a:br>
            <a:r>
              <a:rPr lang="fr-FR" sz="1600" b="1" dirty="0"/>
              <a:t>Et puis je n'aurai plus</a:t>
            </a:r>
            <a:br>
              <a:rPr lang="fr-FR" sz="1600" b="1" dirty="0"/>
            </a:br>
            <a:r>
              <a:rPr lang="fr-FR" sz="1600" b="1" dirty="0"/>
              <a:t>Ce phosphore un peu mou</a:t>
            </a:r>
            <a:br>
              <a:rPr lang="fr-FR" sz="1600" b="1" dirty="0"/>
            </a:br>
            <a:r>
              <a:rPr lang="fr-FR" sz="1600" b="1" dirty="0"/>
              <a:t>Cerveau qui me servit</a:t>
            </a:r>
            <a:br>
              <a:rPr lang="fr-FR" sz="1600" b="1" dirty="0"/>
            </a:br>
            <a:r>
              <a:rPr lang="fr-FR" sz="1600" b="1" dirty="0"/>
              <a:t>A me prévoir sans vie</a:t>
            </a:r>
            <a:br>
              <a:rPr lang="fr-FR" sz="1600" b="1" dirty="0"/>
            </a:br>
            <a:r>
              <a:rPr lang="fr-FR" sz="1600" b="1" dirty="0"/>
              <a:t/>
            </a:r>
            <a:br>
              <a:rPr lang="fr-FR" sz="1600" b="1" dirty="0"/>
            </a:br>
            <a:r>
              <a:rPr lang="fr-FR" sz="1600" b="1" dirty="0"/>
              <a:t>Les </a:t>
            </a:r>
            <a:r>
              <a:rPr lang="fr-FR" sz="1600" b="1" dirty="0" err="1"/>
              <a:t>osses</a:t>
            </a:r>
            <a:r>
              <a:rPr lang="fr-FR" sz="1600" b="1" dirty="0"/>
              <a:t> tout verts</a:t>
            </a:r>
            <a:br>
              <a:rPr lang="fr-FR" sz="1600" b="1" dirty="0"/>
            </a:br>
            <a:r>
              <a:rPr lang="fr-FR" sz="1600" b="1" dirty="0"/>
              <a:t>Le crâne venteux</a:t>
            </a:r>
            <a:br>
              <a:rPr lang="fr-FR" sz="1600" b="1" dirty="0"/>
            </a:br>
            <a:r>
              <a:rPr lang="fr-FR" sz="1600" b="1" dirty="0"/>
              <a:t>Ah comme j'ai mal</a:t>
            </a:r>
            <a:br>
              <a:rPr lang="fr-FR" sz="1600" b="1" dirty="0"/>
            </a:br>
            <a:endParaRPr lang="fr-FR" sz="1600" b="1" dirty="0"/>
          </a:p>
          <a:p>
            <a:r>
              <a:rPr lang="fr-FR" sz="1600" b="1" dirty="0"/>
              <a:t>De devenir vieux</a:t>
            </a:r>
          </a:p>
          <a:p>
            <a:r>
              <a:rPr lang="fr-FR" sz="1600" b="1" dirty="0" smtClean="0"/>
              <a:t/>
            </a:r>
            <a:br>
              <a:rPr lang="fr-FR" sz="1600" b="1" dirty="0" smtClean="0"/>
            </a:br>
            <a:endParaRPr lang="fr-FR" sz="16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t>Brel : La mort</a:t>
            </a:r>
            <a:r>
              <a:rPr lang="fr-FR" sz="1600" b="1" dirty="0" smtClean="0"/>
              <a:t/>
            </a:r>
            <a:br>
              <a:rPr lang="fr-FR" sz="1600" b="1" dirty="0" smtClean="0"/>
            </a:br>
            <a:r>
              <a:rPr lang="fr-FR" sz="1600" b="1" dirty="0" smtClean="0">
                <a:hlinkClick r:id="rId2"/>
              </a:rPr>
              <a:t>https://www.youtube.com/watch?v=aZ0Ubvkx6VY&amp;list=RDaZ0Ubvkx6VY&amp;start_radio=1</a:t>
            </a:r>
            <a:r>
              <a:rPr lang="fr-FR" sz="1600" b="1" dirty="0" smtClean="0"/>
              <a:t/>
            </a:r>
            <a:br>
              <a:rPr lang="fr-FR" sz="1600" b="1" dirty="0" smtClean="0"/>
            </a:br>
            <a:endParaRPr lang="fr-FR" sz="1600" b="1" dirty="0"/>
          </a:p>
        </p:txBody>
      </p:sp>
      <p:sp>
        <p:nvSpPr>
          <p:cNvPr id="3" name="Espace réservé du contenu 2"/>
          <p:cNvSpPr>
            <a:spLocks noGrp="1"/>
          </p:cNvSpPr>
          <p:nvPr>
            <p:ph idx="1"/>
          </p:nvPr>
        </p:nvSpPr>
        <p:spPr/>
        <p:txBody>
          <a:bodyPr numCol="2">
            <a:normAutofit fontScale="47500" lnSpcReduction="20000"/>
          </a:bodyPr>
          <a:lstStyle/>
          <a:p>
            <a:r>
              <a:rPr lang="fr-FR" sz="3400" b="1" dirty="0"/>
              <a:t>La mort m'attend comme une vieille fille</a:t>
            </a:r>
            <a:br>
              <a:rPr lang="fr-FR" sz="3400" b="1" dirty="0"/>
            </a:br>
            <a:r>
              <a:rPr lang="fr-FR" sz="3400" b="1" dirty="0"/>
              <a:t>Au rendez-vous de la faucille</a:t>
            </a:r>
            <a:br>
              <a:rPr lang="fr-FR" sz="3400" b="1" dirty="0"/>
            </a:br>
            <a:r>
              <a:rPr lang="fr-FR" sz="3400" b="1" dirty="0"/>
              <a:t>Pour mieux cueillir le temps qui passe</a:t>
            </a:r>
          </a:p>
          <a:p>
            <a:r>
              <a:rPr lang="fr-FR" sz="3400" b="1" dirty="0"/>
              <a:t>La mort m'attend comme une princesse</a:t>
            </a:r>
            <a:br>
              <a:rPr lang="fr-FR" sz="3400" b="1" dirty="0"/>
            </a:br>
            <a:r>
              <a:rPr lang="fr-FR" sz="3400" b="1" dirty="0"/>
              <a:t>À l'enterrement de ma jeunesse</a:t>
            </a:r>
            <a:br>
              <a:rPr lang="fr-FR" sz="3400" b="1" dirty="0"/>
            </a:br>
            <a:r>
              <a:rPr lang="fr-FR" sz="3400" b="1" dirty="0"/>
              <a:t>Pour mieux pleurer le temps qui passe</a:t>
            </a:r>
          </a:p>
          <a:p>
            <a:r>
              <a:rPr lang="fr-FR" sz="3400" b="1" dirty="0"/>
              <a:t>La mort m'attend comme Carabosse</a:t>
            </a:r>
            <a:br>
              <a:rPr lang="fr-FR" sz="3400" b="1" dirty="0"/>
            </a:br>
            <a:r>
              <a:rPr lang="fr-FR" sz="3400" b="1" dirty="0"/>
              <a:t>À l'incendie de nos noces</a:t>
            </a:r>
            <a:br>
              <a:rPr lang="fr-FR" sz="3400" b="1" dirty="0"/>
            </a:br>
            <a:r>
              <a:rPr lang="fr-FR" sz="3400" b="1" dirty="0"/>
              <a:t>Pour mieux rire du temps qui passe</a:t>
            </a:r>
          </a:p>
          <a:p>
            <a:r>
              <a:rPr lang="fr-FR" sz="3400" b="1" dirty="0"/>
              <a:t>Mais qu'y a-t-il derrière la porte</a:t>
            </a:r>
            <a:br>
              <a:rPr lang="fr-FR" sz="3400" b="1" dirty="0"/>
            </a:br>
            <a:r>
              <a:rPr lang="fr-FR" sz="3400" b="1" dirty="0"/>
              <a:t>Et qui m'attend déjà</a:t>
            </a:r>
            <a:br>
              <a:rPr lang="fr-FR" sz="3400" b="1" dirty="0"/>
            </a:br>
            <a:r>
              <a:rPr lang="fr-FR" sz="3400" b="1" dirty="0"/>
              <a:t>Ange ou démon qu'importe</a:t>
            </a:r>
            <a:br>
              <a:rPr lang="fr-FR" sz="3400" b="1" dirty="0"/>
            </a:br>
            <a:r>
              <a:rPr lang="fr-FR" sz="3400" b="1" dirty="0"/>
              <a:t>Au devant de la porte il y a toi</a:t>
            </a:r>
          </a:p>
          <a:p>
            <a:r>
              <a:rPr lang="fr-FR" sz="3400" b="1" dirty="0"/>
              <a:t>La mort attend sous l'oreiller</a:t>
            </a:r>
            <a:br>
              <a:rPr lang="fr-FR" sz="3400" b="1" dirty="0"/>
            </a:br>
            <a:r>
              <a:rPr lang="fr-FR" sz="3400" b="1" dirty="0"/>
              <a:t>Que j'oublie de me réveiller</a:t>
            </a:r>
            <a:br>
              <a:rPr lang="fr-FR" sz="3400" b="1" dirty="0"/>
            </a:br>
            <a:r>
              <a:rPr lang="fr-FR" sz="3400" b="1" dirty="0"/>
              <a:t>Pour mieux glacer le temps qui passe</a:t>
            </a:r>
          </a:p>
          <a:p>
            <a:r>
              <a:rPr lang="fr-FR" sz="3400" b="1" dirty="0"/>
              <a:t>La mort attend que mes amis</a:t>
            </a:r>
            <a:br>
              <a:rPr lang="fr-FR" sz="3400" b="1" dirty="0"/>
            </a:br>
            <a:r>
              <a:rPr lang="fr-FR" sz="3400" b="1" dirty="0"/>
              <a:t>Me viennent voir en pleine nuit</a:t>
            </a:r>
            <a:br>
              <a:rPr lang="fr-FR" sz="3400" b="1" dirty="0"/>
            </a:br>
            <a:r>
              <a:rPr lang="fr-FR" sz="3400" b="1" dirty="0"/>
              <a:t>Pour mieux se dire que le temps passe</a:t>
            </a:r>
          </a:p>
          <a:p>
            <a:r>
              <a:rPr lang="fr-FR" sz="3400" b="1" dirty="0"/>
              <a:t>La mort m'attend dans tes mains claires</a:t>
            </a:r>
            <a:br>
              <a:rPr lang="fr-FR" sz="3400" b="1" dirty="0"/>
            </a:br>
            <a:r>
              <a:rPr lang="fr-FR" sz="3400" b="1" dirty="0"/>
              <a:t>Qui devront fermer mes paupières</a:t>
            </a:r>
            <a:br>
              <a:rPr lang="fr-FR" sz="3400" b="1" dirty="0"/>
            </a:br>
            <a:r>
              <a:rPr lang="fr-FR" sz="3400" b="1" dirty="0"/>
              <a:t>Pour mieux quitter le temps qui passe</a:t>
            </a:r>
          </a:p>
          <a:p>
            <a:r>
              <a:rPr lang="fr-FR" sz="3400" b="1" dirty="0"/>
              <a:t>Mais qu'y a-t-il derrière la porte</a:t>
            </a:r>
            <a:br>
              <a:rPr lang="fr-FR" sz="3400" b="1" dirty="0"/>
            </a:br>
            <a:r>
              <a:rPr lang="fr-FR" sz="3400" b="1" dirty="0"/>
              <a:t>Et qui m'attend déjà</a:t>
            </a:r>
            <a:br>
              <a:rPr lang="fr-FR" sz="3400" b="1" dirty="0"/>
            </a:br>
            <a:r>
              <a:rPr lang="fr-FR" sz="3400" b="1" dirty="0"/>
              <a:t>Ange ou démon qu'importe</a:t>
            </a:r>
            <a:br>
              <a:rPr lang="fr-FR" sz="3400" b="1" dirty="0"/>
            </a:br>
            <a:r>
              <a:rPr lang="fr-FR" sz="3400" b="1" dirty="0"/>
              <a:t>Au devant de la porte il y a toi</a:t>
            </a:r>
          </a:p>
          <a:p>
            <a:r>
              <a:rPr lang="fr-FR" sz="3400" b="1" dirty="0"/>
              <a:t>La mort m'attend aux dernières feuilles</a:t>
            </a:r>
            <a:br>
              <a:rPr lang="fr-FR" sz="3400" b="1" dirty="0"/>
            </a:br>
            <a:r>
              <a:rPr lang="fr-FR" sz="3400" b="1" dirty="0"/>
              <a:t>De l'arbre qui fera mon cercueil</a:t>
            </a:r>
            <a:br>
              <a:rPr lang="fr-FR" sz="3400" b="1" dirty="0"/>
            </a:br>
            <a:r>
              <a:rPr lang="fr-FR" sz="3400" b="1" dirty="0"/>
              <a:t>Pour mieux clouer le temps qui passe</a:t>
            </a:r>
          </a:p>
          <a:p>
            <a:r>
              <a:rPr lang="fr-FR" sz="3400" b="1" dirty="0"/>
              <a:t>La mort m'attend dans les lilas</a:t>
            </a:r>
            <a:br>
              <a:rPr lang="fr-FR" sz="3400" b="1" dirty="0"/>
            </a:br>
            <a:r>
              <a:rPr lang="fr-FR" sz="3400" b="1" dirty="0"/>
              <a:t>Qu'un fossoyeur lancera sur moi</a:t>
            </a:r>
            <a:br>
              <a:rPr lang="fr-FR" sz="3400" b="1" dirty="0"/>
            </a:br>
            <a:r>
              <a:rPr lang="fr-FR" sz="3400" b="1" dirty="0"/>
              <a:t>Pour mieux fleurir le temps qui passe</a:t>
            </a:r>
          </a:p>
          <a:p>
            <a:r>
              <a:rPr lang="fr-FR" sz="3400" b="1" dirty="0"/>
              <a:t>La mort m'attend dans un grand lit</a:t>
            </a:r>
            <a:br>
              <a:rPr lang="fr-FR" sz="3400" b="1" dirty="0"/>
            </a:br>
            <a:r>
              <a:rPr lang="fr-FR" sz="3400" b="1" dirty="0"/>
              <a:t>Tendu aux toiles de l'oubli</a:t>
            </a:r>
            <a:br>
              <a:rPr lang="fr-FR" sz="3400" b="1" dirty="0"/>
            </a:br>
            <a:r>
              <a:rPr lang="fr-FR" sz="3400" b="1" dirty="0"/>
              <a:t>Pour mieux fermer le temps qui passe</a:t>
            </a:r>
          </a:p>
          <a:p>
            <a:r>
              <a:rPr lang="fr-FR" sz="3400" b="1" dirty="0"/>
              <a:t>Mais qu'y a-t-il derrière la porte</a:t>
            </a:r>
            <a:br>
              <a:rPr lang="fr-FR" sz="3400" b="1" dirty="0"/>
            </a:br>
            <a:r>
              <a:rPr lang="fr-FR" sz="3400" b="1" dirty="0"/>
              <a:t>Et qui m'attend déjà</a:t>
            </a:r>
            <a:br>
              <a:rPr lang="fr-FR" sz="3400" b="1" dirty="0"/>
            </a:br>
            <a:r>
              <a:rPr lang="fr-FR" sz="3400" b="1" dirty="0"/>
              <a:t>Ange ou démon qu'importe</a:t>
            </a:r>
            <a:br>
              <a:rPr lang="fr-FR" sz="3400" b="1" dirty="0"/>
            </a:br>
            <a:r>
              <a:rPr lang="fr-FR" sz="3400" b="1" dirty="0"/>
              <a:t>Au devant de la porte il y a toi</a:t>
            </a:r>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4000" b="1" dirty="0" err="1" smtClean="0"/>
              <a:t>Youssoupha</a:t>
            </a:r>
            <a:r>
              <a:rPr lang="fr-FR" sz="4000" b="1" dirty="0" smtClean="0"/>
              <a:t> : Mourir mille fois</a:t>
            </a:r>
            <a:r>
              <a:rPr lang="fr-FR" sz="2000" b="1" dirty="0" smtClean="0"/>
              <a:t/>
            </a:r>
            <a:br>
              <a:rPr lang="fr-FR" sz="2000" b="1" dirty="0" smtClean="0"/>
            </a:br>
            <a:r>
              <a:rPr lang="fr-FR" sz="2000" b="1" dirty="0" smtClean="0">
                <a:hlinkClick r:id="rId2"/>
              </a:rPr>
              <a:t>https://www.youtube.com/watch?v=czWzbg_gJsY</a:t>
            </a:r>
            <a:r>
              <a:rPr lang="fr-FR" sz="2000" b="1" dirty="0" smtClean="0"/>
              <a:t/>
            </a:r>
            <a:br>
              <a:rPr lang="fr-FR" sz="2000" b="1" dirty="0" smtClean="0"/>
            </a:br>
            <a:r>
              <a:rPr lang="fr-FR" sz="3600" b="1" dirty="0" smtClean="0"/>
              <a:t/>
            </a:r>
            <a:br>
              <a:rPr lang="fr-FR" sz="3600" b="1" dirty="0" smtClean="0"/>
            </a:br>
            <a:endParaRPr lang="fr-FR" sz="3600" b="1" dirty="0"/>
          </a:p>
        </p:txBody>
      </p:sp>
      <p:sp>
        <p:nvSpPr>
          <p:cNvPr id="3" name="Espace réservé du contenu 2"/>
          <p:cNvSpPr>
            <a:spLocks noGrp="1"/>
          </p:cNvSpPr>
          <p:nvPr>
            <p:ph idx="1"/>
          </p:nvPr>
        </p:nvSpPr>
        <p:spPr/>
        <p:txBody>
          <a:bodyPr numCol="2">
            <a:noAutofit/>
          </a:bodyPr>
          <a:lstStyle/>
          <a:p>
            <a:r>
              <a:rPr lang="fr-FR" sz="1400" b="1" dirty="0"/>
              <a:t>Je plie quand tu plies, je pleure quand tu pleures</a:t>
            </a:r>
            <a:br>
              <a:rPr lang="fr-FR" sz="1400" b="1" dirty="0"/>
            </a:br>
            <a:r>
              <a:rPr lang="fr-FR" sz="1400" b="1" dirty="0"/>
              <a:t>Je prie quand tu pries alors, ton deuil, c'est mon deuil</a:t>
            </a:r>
            <a:br>
              <a:rPr lang="fr-FR" sz="1400" b="1" dirty="0"/>
            </a:br>
            <a:r>
              <a:rPr lang="fr-FR" sz="1400" b="1" dirty="0"/>
              <a:t>Je vibre quand tu vis, un cœur pour un cœur</a:t>
            </a:r>
            <a:br>
              <a:rPr lang="fr-FR" sz="1400" b="1" dirty="0"/>
            </a:br>
            <a:r>
              <a:rPr lang="fr-FR" sz="1400" b="1" dirty="0"/>
              <a:t>Puisque je brille quand tu brilles, alors je meurs quand tu meurs</a:t>
            </a:r>
            <a:br>
              <a:rPr lang="fr-FR" sz="1400" b="1" dirty="0"/>
            </a:br>
            <a:r>
              <a:rPr lang="fr-FR" sz="1400" b="1" dirty="0"/>
              <a:t>Dis-moi pourquoi je m’essouffle et je m'entête</a:t>
            </a:r>
            <a:br>
              <a:rPr lang="fr-FR" sz="1400" b="1" dirty="0"/>
            </a:br>
            <a:r>
              <a:rPr lang="fr-FR" sz="1400" b="1" dirty="0">
                <a:hlinkClick r:id="rId3"/>
              </a:rPr>
              <a:t>Pourquoi je tousse, pourquoi c'est moi qui m'étouffe quand c'est toi qu'on enterre</a:t>
            </a:r>
            <a:r>
              <a:rPr lang="fr-FR" sz="1400" b="1" dirty="0"/>
              <a:t/>
            </a:r>
            <a:br>
              <a:rPr lang="fr-FR" sz="1400" b="1" dirty="0"/>
            </a:br>
            <a:r>
              <a:rPr lang="fr-FR" sz="1400" b="1" dirty="0">
                <a:hlinkClick r:id="rId4"/>
              </a:rPr>
              <a:t>Pourquoi la vie ne dit pas c'qu'elle coûte ?</a:t>
            </a:r>
            <a:r>
              <a:rPr lang="fr-FR" sz="1400" b="1" dirty="0"/>
              <a:t/>
            </a:r>
            <a:br>
              <a:rPr lang="fr-FR" sz="1400" b="1" dirty="0"/>
            </a:br>
            <a:r>
              <a:rPr lang="fr-FR" sz="1400" b="1" dirty="0">
                <a:hlinkClick r:id="rId5"/>
              </a:rPr>
              <a:t>Pourquoi on a beau tuer le temps, mais c'est le temps qui nous enterre tous ?</a:t>
            </a:r>
            <a:r>
              <a:rPr lang="fr-FR" sz="1400" b="1" dirty="0"/>
              <a:t/>
            </a:r>
            <a:br>
              <a:rPr lang="fr-FR" sz="1400" b="1" dirty="0"/>
            </a:br>
            <a:r>
              <a:rPr lang="fr-FR" sz="1400" b="1" dirty="0"/>
              <a:t>Pendant qu'la terre tourne sans dérision</a:t>
            </a:r>
            <a:br>
              <a:rPr lang="fr-FR" sz="1400" b="1" dirty="0"/>
            </a:br>
            <a:r>
              <a:rPr lang="fr-FR" sz="1400" b="1" dirty="0">
                <a:hlinkClick r:id="rId6"/>
              </a:rPr>
              <a:t>La mort s'en fout de vos doutes entre la science et la religion</a:t>
            </a:r>
            <a:r>
              <a:rPr lang="fr-FR" sz="1400" b="1" dirty="0"/>
              <a:t/>
            </a:r>
            <a:br>
              <a:rPr lang="fr-FR" sz="1400" b="1" dirty="0"/>
            </a:br>
            <a:r>
              <a:rPr lang="fr-FR" sz="1400" b="1" dirty="0">
                <a:hlinkClick r:id="rId7"/>
              </a:rPr>
              <a:t>Je crois au paradis sans preuve, trop de larmes</a:t>
            </a:r>
            <a:r>
              <a:rPr lang="fr-FR" sz="1400" b="1" dirty="0"/>
              <a:t/>
            </a:r>
            <a:br>
              <a:rPr lang="fr-FR" sz="1400" b="1" dirty="0"/>
            </a:br>
            <a:r>
              <a:rPr lang="fr-FR" sz="1400" b="1" dirty="0">
                <a:hlinkClick r:id="rId8"/>
              </a:rPr>
              <a:t>Et les sceptiques me taquinent et veulent mon </a:t>
            </a:r>
            <a:r>
              <a:rPr lang="fr-FR" sz="1400" b="1" dirty="0" err="1">
                <a:hlinkClick r:id="rId8"/>
              </a:rPr>
              <a:t>Instagram</a:t>
            </a:r>
            <a:r>
              <a:rPr lang="fr-FR" sz="1400" b="1" dirty="0">
                <a:hlinkClick r:id="rId8"/>
              </a:rPr>
              <a:t> de l'au-delà</a:t>
            </a:r>
            <a:r>
              <a:rPr lang="fr-FR" sz="1400" b="1" dirty="0"/>
              <a:t/>
            </a:r>
            <a:br>
              <a:rPr lang="fr-FR" sz="1400" b="1" dirty="0"/>
            </a:br>
            <a:r>
              <a:rPr lang="fr-FR" sz="1400" b="1" dirty="0">
                <a:hlinkClick r:id="rId9"/>
              </a:rPr>
              <a:t>J'ai des rêves en dollars, c'est percutant</a:t>
            </a:r>
            <a:br>
              <a:rPr lang="fr-FR" sz="1400" b="1" dirty="0">
                <a:hlinkClick r:id="rId9"/>
              </a:rPr>
            </a:br>
            <a:r>
              <a:rPr lang="fr-FR" sz="1400" b="1" dirty="0">
                <a:hlinkClick r:id="rId9"/>
              </a:rPr>
              <a:t>Mais je ne cherche pas à gagner des thunes, moi, je cherche à gagner du temps</a:t>
            </a:r>
            <a:r>
              <a:rPr lang="fr-FR" sz="1400" b="1" dirty="0"/>
              <a:t/>
            </a:r>
            <a:br>
              <a:rPr lang="fr-FR" sz="1400" b="1" dirty="0"/>
            </a:br>
            <a:r>
              <a:rPr lang="fr-FR" sz="1400" b="1" dirty="0">
                <a:hlinkClick r:id="rId10"/>
              </a:rPr>
              <a:t>Mon tourment n'est pas un effet d'mode</a:t>
            </a:r>
            <a:r>
              <a:rPr lang="fr-FR" sz="1400" b="1" dirty="0"/>
              <a:t/>
            </a:r>
            <a:br>
              <a:rPr lang="fr-FR" sz="1400" b="1" dirty="0"/>
            </a:br>
            <a:r>
              <a:rPr lang="fr-FR" sz="1400" b="1" dirty="0">
                <a:hlinkClick r:id="rId11"/>
              </a:rPr>
              <a:t>J'avais la vingtaine, j'écrivais des chansons du genre "</a:t>
            </a:r>
            <a:r>
              <a:rPr lang="fr-FR" sz="1400" b="1" dirty="0" err="1">
                <a:hlinkClick r:id="rId11"/>
              </a:rPr>
              <a:t>Youssoupha</a:t>
            </a:r>
            <a:r>
              <a:rPr lang="fr-FR" sz="1400" b="1" dirty="0">
                <a:hlinkClick r:id="rId11"/>
              </a:rPr>
              <a:t> est mort"</a:t>
            </a:r>
            <a:r>
              <a:rPr lang="fr-FR" sz="1400" b="1" dirty="0"/>
              <a:t/>
            </a:r>
            <a:br>
              <a:rPr lang="fr-FR" sz="1400" b="1" dirty="0"/>
            </a:br>
            <a:r>
              <a:rPr lang="fr-FR" sz="1400" b="1" dirty="0">
                <a:hlinkClick r:id="rId12"/>
              </a:rPr>
              <a:t>Énorme</a:t>
            </a:r>
            <a:r>
              <a:rPr lang="fr-FR" sz="1400" b="1" dirty="0"/>
              <a:t>, personne ne sait ce que mon cœur regrette</a:t>
            </a:r>
            <a:br>
              <a:rPr lang="fr-FR" sz="1400" b="1" dirty="0"/>
            </a:br>
            <a:r>
              <a:rPr lang="fr-FR" sz="1400" b="1" dirty="0"/>
              <a:t>Personne ne connait mes rancœurs secrètes</a:t>
            </a:r>
            <a:br>
              <a:rPr lang="fr-FR" sz="1400" b="1" dirty="0"/>
            </a:br>
            <a:r>
              <a:rPr lang="fr-FR" sz="1400" b="1" dirty="0"/>
              <a:t>Je crée mes propres modes, j'ai pas d'modèle</a:t>
            </a:r>
            <a:br>
              <a:rPr lang="fr-FR" sz="1400" b="1" dirty="0"/>
            </a:br>
            <a:r>
              <a:rPr lang="fr-FR" sz="1400" b="1" dirty="0">
                <a:hlinkClick r:id="rId13"/>
              </a:rPr>
              <a:t>Et, pour me sentir immortel, je vais aux enterrements des croque-morts</a:t>
            </a:r>
            <a:r>
              <a:rPr lang="fr-FR" sz="1400" b="1" dirty="0"/>
              <a:t/>
            </a:r>
            <a:br>
              <a:rPr lang="fr-FR" sz="1400" b="1" dirty="0"/>
            </a:br>
            <a:r>
              <a:rPr lang="fr-FR" sz="1400" b="1" dirty="0">
                <a:hlinkClick r:id="rId14"/>
              </a:rPr>
              <a:t>Entre la scène et la mosquée, je traîne beaucoup d'remords</a:t>
            </a:r>
            <a:br>
              <a:rPr lang="fr-FR" sz="1400" b="1" dirty="0">
                <a:hlinkClick r:id="rId14"/>
              </a:rPr>
            </a:br>
            <a:r>
              <a:rPr lang="fr-FR" sz="1400" b="1" dirty="0">
                <a:hlinkClick r:id="rId14"/>
              </a:rPr>
              <a:t>Je mène une double vie, est-ce que j'aurai une double mort ?</a:t>
            </a:r>
            <a:r>
              <a:rPr lang="fr-FR" sz="1400" b="1" dirty="0"/>
              <a:t/>
            </a:r>
            <a:br>
              <a:rPr lang="fr-FR" sz="1400" b="1" dirty="0"/>
            </a:br>
            <a:r>
              <a:rPr lang="fr-FR" sz="1400" b="1" dirty="0">
                <a:hlinkClick r:id="rId15"/>
              </a:rPr>
              <a:t>Et les gens ne croient que ce qu'ils voient</a:t>
            </a:r>
            <a:r>
              <a:rPr lang="fr-FR" sz="1400" b="1" dirty="0"/>
              <a:t/>
            </a:r>
            <a:br>
              <a:rPr lang="fr-FR" sz="1400" b="1" dirty="0"/>
            </a:br>
            <a:endParaRPr lang="fr-FR" sz="1400" b="1" dirty="0"/>
          </a:p>
          <a:p>
            <a:r>
              <a:rPr lang="fr-FR" sz="1400" b="1" dirty="0"/>
              <a:t> [Refrain]</a:t>
            </a:r>
            <a:br>
              <a:rPr lang="fr-FR" sz="1400" b="1" dirty="0"/>
            </a:br>
            <a:r>
              <a:rPr lang="fr-FR" sz="1400" b="1" dirty="0">
                <a:hlinkClick r:id="rId16"/>
              </a:rPr>
              <a:t>Mourir mille fois (3 fois)</a:t>
            </a:r>
            <a:br>
              <a:rPr lang="fr-FR" sz="1400" b="1" dirty="0">
                <a:hlinkClick r:id="rId16"/>
              </a:rPr>
            </a:br>
            <a:r>
              <a:rPr lang="fr-FR" sz="1400" b="1" dirty="0">
                <a:hlinkClick r:id="rId17"/>
              </a:rPr>
              <a:t>Laisse-moi croire qu'un "Au revoir" ne nous sépare jamais</a:t>
            </a:r>
            <a:r>
              <a:rPr lang="fr-FR" sz="1400" b="1" dirty="0"/>
              <a:t/>
            </a:r>
            <a:br>
              <a:rPr lang="fr-FR" sz="1400" b="1" dirty="0"/>
            </a:br>
            <a:r>
              <a:rPr lang="fr-FR" sz="1400" b="1" dirty="0">
                <a:hlinkClick r:id="rId16"/>
              </a:rPr>
              <a:t>Mourir mille fois (3 fois)</a:t>
            </a:r>
            <a:br>
              <a:rPr lang="fr-FR" sz="1400" b="1" dirty="0">
                <a:hlinkClick r:id="rId16"/>
              </a:rPr>
            </a:br>
            <a:r>
              <a:rPr lang="fr-FR" sz="1400" b="1" dirty="0">
                <a:hlinkClick r:id="rId18"/>
              </a:rPr>
              <a:t>Et on repart sans que le temps nous répare</a:t>
            </a:r>
            <a:r>
              <a:rPr lang="fr-FR" sz="1400" b="1" dirty="0"/>
              <a:t/>
            </a:r>
            <a:br>
              <a:rPr lang="fr-FR" sz="1400" b="1" dirty="0"/>
            </a:br>
            <a:r>
              <a:rPr lang="fr-FR" sz="1400" b="1" dirty="0"/>
              <a:t/>
            </a:r>
            <a:br>
              <a:rPr lang="fr-FR" sz="1400" b="1" dirty="0"/>
            </a:br>
            <a:endParaRPr lang="fr-FR" sz="14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600" b="1" dirty="0" smtClean="0"/>
              <a:t>Paroles </a:t>
            </a:r>
            <a:r>
              <a:rPr lang="fr-FR" sz="3600" b="1" dirty="0" err="1" smtClean="0"/>
              <a:t>Youssoupha</a:t>
            </a:r>
            <a:r>
              <a:rPr lang="fr-FR" sz="3600" b="1" dirty="0" smtClean="0"/>
              <a:t> Mourir mille fois (suite)</a:t>
            </a:r>
            <a:endParaRPr lang="fr-FR" sz="3600" b="1" dirty="0"/>
          </a:p>
        </p:txBody>
      </p:sp>
      <p:sp>
        <p:nvSpPr>
          <p:cNvPr id="3" name="Espace réservé du contenu 2"/>
          <p:cNvSpPr>
            <a:spLocks noGrp="1"/>
          </p:cNvSpPr>
          <p:nvPr>
            <p:ph idx="1"/>
          </p:nvPr>
        </p:nvSpPr>
        <p:spPr/>
        <p:txBody>
          <a:bodyPr numCol="2">
            <a:normAutofit fontScale="25000" lnSpcReduction="20000"/>
          </a:bodyPr>
          <a:lstStyle/>
          <a:p>
            <a:r>
              <a:rPr lang="fr-FR" sz="5600" b="1" dirty="0" smtClean="0"/>
              <a:t>[Couplet 2]</a:t>
            </a:r>
            <a:br>
              <a:rPr lang="fr-FR" sz="5600" b="1" dirty="0" smtClean="0"/>
            </a:br>
            <a:r>
              <a:rPr lang="fr-FR" sz="5600" b="1" dirty="0" smtClean="0"/>
              <a:t>Alors je parle de nos proches, du temps qui les emporte</a:t>
            </a:r>
            <a:br>
              <a:rPr lang="fr-FR" sz="5600" b="1" dirty="0" smtClean="0"/>
            </a:br>
            <a:r>
              <a:rPr lang="fr-FR" sz="5600" b="1" dirty="0" smtClean="0"/>
              <a:t>Du temps qui laisse des marques, </a:t>
            </a:r>
            <a:r>
              <a:rPr lang="fr-FR" sz="5600" b="1" dirty="0" smtClean="0">
                <a:hlinkClick r:id="rId2"/>
              </a:rPr>
              <a:t>et puis des masques que l'ont porte</a:t>
            </a:r>
            <a:r>
              <a:rPr lang="fr-FR" sz="5600" b="1" dirty="0" smtClean="0"/>
              <a:t/>
            </a:r>
            <a:br>
              <a:rPr lang="fr-FR" sz="5600" b="1" dirty="0" smtClean="0"/>
            </a:br>
            <a:r>
              <a:rPr lang="fr-FR" sz="5600" b="1" dirty="0" smtClean="0"/>
              <a:t>Nos bravoures et nos larmes, nos amours et nos drames</a:t>
            </a:r>
            <a:br>
              <a:rPr lang="fr-FR" sz="5600" b="1" dirty="0" smtClean="0"/>
            </a:br>
            <a:r>
              <a:rPr lang="fr-FR" sz="5600" b="1" dirty="0" smtClean="0"/>
              <a:t>Le poids de nos parcours, </a:t>
            </a:r>
            <a:r>
              <a:rPr lang="fr-FR" sz="5600" b="1" dirty="0" smtClean="0">
                <a:hlinkClick r:id="rId3"/>
              </a:rPr>
              <a:t>le poids de nos vingt-et-un grammes</a:t>
            </a:r>
            <a:r>
              <a:rPr lang="fr-FR" sz="5600" b="1" dirty="0" smtClean="0"/>
              <a:t/>
            </a:r>
            <a:br>
              <a:rPr lang="fr-FR" sz="5600" b="1" dirty="0" smtClean="0"/>
            </a:br>
            <a:r>
              <a:rPr lang="fr-FR" sz="5600" b="1" dirty="0" smtClean="0">
                <a:hlinkClick r:id="rId4"/>
              </a:rPr>
              <a:t>Nos trous noirs et nos flashs</a:t>
            </a:r>
            <a:r>
              <a:rPr lang="fr-FR" sz="5600" b="1" dirty="0" smtClean="0"/>
              <a:t>, nos coups bas et nos crashs</a:t>
            </a:r>
            <a:br>
              <a:rPr lang="fr-FR" sz="5600" b="1" dirty="0" smtClean="0"/>
            </a:br>
            <a:r>
              <a:rPr lang="fr-FR" sz="5600" b="1" dirty="0" smtClean="0"/>
              <a:t>Et tout c'qu'on dit tout bas, et tous les combats que l'on cache</a:t>
            </a:r>
            <a:br>
              <a:rPr lang="fr-FR" sz="5600" b="1" dirty="0" smtClean="0"/>
            </a:br>
            <a:r>
              <a:rPr lang="fr-FR" sz="5600" b="1" dirty="0" smtClean="0">
                <a:hlinkClick r:id="rId5"/>
              </a:rPr>
              <a:t>Car, peu importe de vivre tout, de vivre droit</a:t>
            </a:r>
            <a:br>
              <a:rPr lang="fr-FR" sz="5600" b="1" dirty="0" smtClean="0">
                <a:hlinkClick r:id="rId5"/>
              </a:rPr>
            </a:br>
            <a:r>
              <a:rPr lang="fr-FR" sz="5600" b="1" dirty="0" smtClean="0">
                <a:hlinkClick r:id="rId5"/>
              </a:rPr>
              <a:t>De vivre fou, de vivre froid, puisqu'on va mourir mille fois</a:t>
            </a:r>
            <a:r>
              <a:rPr lang="fr-FR" sz="5600" b="1" dirty="0" smtClean="0"/>
              <a:t/>
            </a:r>
            <a:br>
              <a:rPr lang="fr-FR" sz="5600" b="1" dirty="0" smtClean="0"/>
            </a:br>
            <a:r>
              <a:rPr lang="fr-FR" sz="5600" b="1" dirty="0" smtClean="0">
                <a:hlinkClick r:id="rId6"/>
              </a:rPr>
              <a:t>Et, même en mille phrases, j'te jure, les mots me manquent</a:t>
            </a:r>
            <a:r>
              <a:rPr lang="fr-FR" sz="5600" b="1" dirty="0" smtClean="0"/>
              <a:t/>
            </a:r>
            <a:br>
              <a:rPr lang="fr-FR" sz="5600" b="1" dirty="0" smtClean="0"/>
            </a:br>
            <a:r>
              <a:rPr lang="fr-FR" sz="5600" b="1" dirty="0" smtClean="0">
                <a:hlinkClick r:id="rId7"/>
              </a:rPr>
              <a:t>Et, même en mille phrases, toujours la mort qui me hante</a:t>
            </a:r>
            <a:r>
              <a:rPr lang="fr-FR" sz="5600" b="1" dirty="0" smtClean="0"/>
              <a:t/>
            </a:r>
            <a:br>
              <a:rPr lang="fr-FR" sz="5600" b="1" dirty="0" smtClean="0"/>
            </a:br>
            <a:r>
              <a:rPr lang="fr-FR" sz="5600" b="1" dirty="0" smtClean="0">
                <a:hlinkClick r:id="rId8"/>
              </a:rPr>
              <a:t>Chacun son propre vide, quand on enterre un être cher</a:t>
            </a:r>
            <a:br>
              <a:rPr lang="fr-FR" sz="5600" b="1" dirty="0" smtClean="0">
                <a:hlinkClick r:id="rId8"/>
              </a:rPr>
            </a:br>
            <a:r>
              <a:rPr lang="fr-FR" sz="5600" b="1" dirty="0" smtClean="0">
                <a:hlinkClick r:id="rId8"/>
              </a:rPr>
              <a:t>On enterre aussi une partie de sa propre vie</a:t>
            </a:r>
            <a:r>
              <a:rPr lang="fr-FR" sz="5600" b="1" dirty="0" smtClean="0"/>
              <a:t/>
            </a:r>
            <a:br>
              <a:rPr lang="fr-FR" sz="5600" b="1" dirty="0" smtClean="0"/>
            </a:br>
            <a:r>
              <a:rPr lang="fr-FR" sz="5600" b="1" dirty="0" smtClean="0"/>
              <a:t>Un deuil est un deuil, j'essaie pas de faire la </a:t>
            </a:r>
            <a:r>
              <a:rPr lang="fr-FR" sz="5600" b="1" dirty="0" err="1" smtClean="0"/>
              <a:t>dif</a:t>
            </a:r>
            <a:r>
              <a:rPr lang="fr-FR" sz="5600" b="1" dirty="0" smtClean="0"/>
              <a:t>' (3 </a:t>
            </a:r>
            <a:r>
              <a:rPr lang="fr-FR" sz="5600" b="1" dirty="0" err="1" smtClean="0"/>
              <a:t>fopi</a:t>
            </a:r>
            <a:r>
              <a:rPr lang="fr-FR" sz="5600" b="1" dirty="0" smtClean="0"/>
              <a:t/>
            </a:r>
            <a:br>
              <a:rPr lang="fr-FR" sz="5600" b="1" dirty="0" smtClean="0"/>
            </a:br>
            <a:r>
              <a:rPr lang="fr-FR" sz="5600" b="1" dirty="0" smtClean="0">
                <a:hlinkClick r:id="rId9"/>
              </a:rPr>
              <a:t>Quand on est jeune, on ne meurt pas, on perd la vie</a:t>
            </a:r>
            <a:r>
              <a:rPr lang="fr-FR" sz="5600" b="1" dirty="0" smtClean="0"/>
              <a:t/>
            </a:r>
            <a:br>
              <a:rPr lang="fr-FR" sz="5600" b="1" dirty="0" smtClean="0"/>
            </a:br>
            <a:r>
              <a:rPr lang="fr-FR" sz="5600" b="1" dirty="0" smtClean="0">
                <a:hlinkClick r:id="rId10"/>
              </a:rPr>
              <a:t>Loin des vices à la mode, je marche seul</a:t>
            </a:r>
            <a:r>
              <a:rPr lang="fr-FR" sz="5600" b="1" dirty="0" smtClean="0"/>
              <a:t/>
            </a:r>
            <a:br>
              <a:rPr lang="fr-FR" sz="5600" b="1" dirty="0" smtClean="0"/>
            </a:br>
            <a:r>
              <a:rPr lang="fr-FR" sz="5600" b="1" dirty="0" smtClean="0">
                <a:hlinkClick r:id="rId11"/>
              </a:rPr>
              <a:t>Même si je sais que, marcher seul, c'est un peu s’entraîner à la mort</a:t>
            </a:r>
            <a:r>
              <a:rPr lang="fr-FR" sz="5600" b="1" dirty="0" smtClean="0"/>
              <a:t/>
            </a:r>
            <a:br>
              <a:rPr lang="fr-FR" sz="5600" b="1" dirty="0" smtClean="0"/>
            </a:br>
            <a:r>
              <a:rPr lang="fr-FR" sz="5600" b="1" dirty="0" smtClean="0">
                <a:hlinkClick r:id="rId12"/>
              </a:rPr>
              <a:t>Alors j'ai vraiment l'air anéanti, quand on m'a dit</a:t>
            </a:r>
            <a:br>
              <a:rPr lang="fr-FR" sz="5600" b="1" dirty="0" smtClean="0">
                <a:hlinkClick r:id="rId12"/>
              </a:rPr>
            </a:br>
            <a:r>
              <a:rPr lang="fr-FR" sz="5600" b="1" dirty="0" smtClean="0">
                <a:hlinkClick r:id="rId12"/>
              </a:rPr>
              <a:t>Que les derniers seront les premiers, disons qu'j'ai ralenti</a:t>
            </a:r>
            <a:r>
              <a:rPr lang="fr-FR" sz="5600" b="1" dirty="0" smtClean="0"/>
              <a:t/>
            </a:r>
            <a:br>
              <a:rPr lang="fr-FR" sz="5600" b="1" dirty="0" smtClean="0"/>
            </a:br>
            <a:r>
              <a:rPr lang="fr-FR" sz="5600" b="1" dirty="0" smtClean="0"/>
              <a:t>Repenti mais jamais trop faible</a:t>
            </a:r>
            <a:br>
              <a:rPr lang="fr-FR" sz="5600" b="1" dirty="0" smtClean="0"/>
            </a:br>
            <a:r>
              <a:rPr lang="fr-FR" sz="5600" b="1" dirty="0" smtClean="0">
                <a:hlinkClick r:id="rId13"/>
              </a:rPr>
              <a:t>Je vous laisse croire en vos psys, laissez-moi croire en mon prophète</a:t>
            </a:r>
            <a:r>
              <a:rPr lang="fr-FR" sz="5600" b="1" dirty="0" smtClean="0"/>
              <a:t/>
            </a:r>
            <a:br>
              <a:rPr lang="fr-FR" sz="5600" b="1" dirty="0" smtClean="0"/>
            </a:br>
            <a:r>
              <a:rPr lang="fr-FR" sz="5600" b="1" dirty="0" smtClean="0">
                <a:hlinkClick r:id="rId14"/>
              </a:rPr>
              <a:t>J'ai trop d'frères qui m'relèvent à chaque fois que j'me penche</a:t>
            </a:r>
            <a:br>
              <a:rPr lang="fr-FR" sz="5600" b="1" dirty="0" smtClean="0">
                <a:hlinkClick r:id="rId14"/>
              </a:rPr>
            </a:br>
            <a:r>
              <a:rPr lang="fr-FR" sz="5600" b="1" dirty="0" smtClean="0">
                <a:hlinkClick r:id="rId14"/>
              </a:rPr>
              <a:t>Mais trop d'frères qui me crèvent et qui me plantent</a:t>
            </a:r>
            <a:r>
              <a:rPr lang="fr-FR" sz="5600" b="1" dirty="0" smtClean="0"/>
              <a:t/>
            </a:r>
            <a:br>
              <a:rPr lang="fr-FR" sz="5600" b="1" dirty="0" smtClean="0"/>
            </a:br>
            <a:r>
              <a:rPr lang="fr-FR" sz="5600" b="1" dirty="0" smtClean="0">
                <a:hlinkClick r:id="rId15"/>
              </a:rPr>
              <a:t>J'repense à 2Pac et </a:t>
            </a:r>
            <a:r>
              <a:rPr lang="fr-FR" sz="5600" b="1" dirty="0" err="1" smtClean="0">
                <a:hlinkClick r:id="rId15"/>
              </a:rPr>
              <a:t>Biggie</a:t>
            </a:r>
            <a:r>
              <a:rPr lang="fr-FR" sz="5600" b="1" dirty="0" smtClean="0">
                <a:hlinkClick r:id="rId15"/>
              </a:rPr>
              <a:t>, le rap </a:t>
            </a:r>
            <a:r>
              <a:rPr lang="fr-FR" sz="5600" b="1" dirty="0" err="1" smtClean="0">
                <a:hlinkClick r:id="rId15"/>
              </a:rPr>
              <a:t>game</a:t>
            </a:r>
            <a:r>
              <a:rPr lang="fr-FR" sz="5600" b="1" dirty="0" smtClean="0">
                <a:hlinkClick r:id="rId15"/>
              </a:rPr>
              <a:t> te souhaite la mort</a:t>
            </a:r>
            <a:br>
              <a:rPr lang="fr-FR" sz="5600" b="1" dirty="0" smtClean="0">
                <a:hlinkClick r:id="rId15"/>
              </a:rPr>
            </a:br>
            <a:r>
              <a:rPr lang="fr-FR" sz="5600" b="1" dirty="0" smtClean="0">
                <a:hlinkClick r:id="rId15"/>
              </a:rPr>
              <a:t>Et, à ta mort, il fait des t-shirts à ton effigie</a:t>
            </a:r>
            <a:r>
              <a:rPr lang="fr-FR" sz="5600" b="1" dirty="0" smtClean="0"/>
              <a:t/>
            </a:r>
            <a:br>
              <a:rPr lang="fr-FR" sz="5600" b="1" dirty="0" smtClean="0"/>
            </a:br>
            <a:r>
              <a:rPr lang="fr-FR" sz="5600" b="1" dirty="0" smtClean="0">
                <a:hlinkClick r:id="rId16"/>
              </a:rPr>
              <a:t>J'me réfugie jamais dans la rancœur</a:t>
            </a:r>
            <a:br>
              <a:rPr lang="fr-FR" sz="5600" b="1" dirty="0" smtClean="0">
                <a:hlinkClick r:id="rId16"/>
              </a:rPr>
            </a:br>
            <a:r>
              <a:rPr lang="fr-FR" sz="5600" b="1" dirty="0" smtClean="0">
                <a:hlinkClick r:id="rId16"/>
              </a:rPr>
              <a:t>Papa, j'te porte dans ma tête, et Malik te porte dans son cœur</a:t>
            </a:r>
            <a:br>
              <a:rPr lang="fr-FR" sz="5600" b="1" dirty="0" smtClean="0">
                <a:hlinkClick r:id="rId16"/>
              </a:rPr>
            </a:br>
            <a:r>
              <a:rPr lang="fr-FR" sz="5600" b="1" dirty="0" smtClean="0">
                <a:hlinkClick r:id="rId16"/>
              </a:rPr>
              <a:t>Mes souvenirs sont vides à ton enterrement</a:t>
            </a:r>
            <a:br>
              <a:rPr lang="fr-FR" sz="5600" b="1" dirty="0" smtClean="0">
                <a:hlinkClick r:id="rId16"/>
              </a:rPr>
            </a:br>
            <a:r>
              <a:rPr lang="fr-FR" sz="5600" b="1" dirty="0" smtClean="0">
                <a:hlinkClick r:id="rId16"/>
              </a:rPr>
              <a:t>Je ne pleurais pas mon père, moi, je pleurais le grand-père de mon fils</a:t>
            </a:r>
            <a:r>
              <a:rPr lang="fr-FR" sz="5600" b="1" dirty="0" smtClean="0"/>
              <a:t/>
            </a:r>
            <a:br>
              <a:rPr lang="fr-FR" sz="5600" b="1" dirty="0" smtClean="0"/>
            </a:br>
            <a:r>
              <a:rPr lang="fr-FR" sz="5600" b="1" dirty="0" smtClean="0"/>
              <a:t>Les sacrifices nous rendent avisés</a:t>
            </a:r>
            <a:br>
              <a:rPr lang="fr-FR" sz="5600" b="1" dirty="0" smtClean="0"/>
            </a:br>
            <a:r>
              <a:rPr lang="fr-FR" sz="5600" b="1" dirty="0" smtClean="0">
                <a:hlinkClick r:id="rId17"/>
              </a:rPr>
              <a:t>On ne sait pas vraiment de quoi on est fait tant que l'on n'est pas brisé</a:t>
            </a:r>
            <a:r>
              <a:rPr lang="fr-FR" sz="5600" b="1" dirty="0" smtClean="0"/>
              <a:t/>
            </a:r>
            <a:br>
              <a:rPr lang="fr-FR" sz="5600" b="1" dirty="0" smtClean="0"/>
            </a:br>
            <a:r>
              <a:rPr lang="fr-FR" sz="5600" b="1" dirty="0" smtClean="0"/>
              <a:t>Mais on se relève toujours, tu l'vois</a:t>
            </a:r>
            <a:br>
              <a:rPr lang="fr-FR" sz="5600" b="1" dirty="0" smtClean="0"/>
            </a:br>
            <a:r>
              <a:rPr lang="fr-FR" sz="5600" b="1" dirty="0" smtClean="0"/>
              <a:t>Même si perdre tant de proches donne l'impression de mourir mille fois</a:t>
            </a:r>
          </a:p>
          <a:p>
            <a:r>
              <a:rPr lang="fr-FR" sz="5600" b="1" dirty="0" smtClean="0"/>
              <a:t>[Refrain]</a:t>
            </a:r>
            <a:br>
              <a:rPr lang="fr-FR" sz="5600" b="1" dirty="0" smtClean="0"/>
            </a:br>
            <a:endParaRPr lang="fr-FR" sz="5600" b="1" dirty="0" smtClean="0"/>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22114"/>
          </a:xfrm>
        </p:spPr>
        <p:txBody>
          <a:bodyPr>
            <a:normAutofit fontScale="90000"/>
          </a:bodyPr>
          <a:lstStyle/>
          <a:p>
            <a:r>
              <a:rPr lang="fr-FR" sz="3600" b="1" dirty="0" smtClean="0"/>
              <a:t>Michel Berger : Le paradis blanc</a:t>
            </a:r>
            <a:r>
              <a:rPr lang="fr-FR" sz="1800" b="1" dirty="0" smtClean="0"/>
              <a:t/>
            </a:r>
            <a:br>
              <a:rPr lang="fr-FR" sz="1800" b="1" dirty="0" smtClean="0"/>
            </a:br>
            <a:r>
              <a:rPr lang="fr-FR" sz="1800" b="1" dirty="0" smtClean="0">
                <a:hlinkClick r:id="rId2"/>
              </a:rPr>
              <a:t>https://www.youtube.com/watch?v=Z2OawuAcIF4</a:t>
            </a:r>
            <a:r>
              <a:rPr lang="fr-FR" sz="1800" b="1" dirty="0" smtClean="0"/>
              <a:t/>
            </a:r>
            <a:br>
              <a:rPr lang="fr-FR" sz="1800" b="1" dirty="0" smtClean="0"/>
            </a:br>
            <a:endParaRPr lang="fr-FR" sz="1800" b="1" dirty="0"/>
          </a:p>
        </p:txBody>
      </p:sp>
      <p:sp>
        <p:nvSpPr>
          <p:cNvPr id="3" name="Espace réservé du contenu 2"/>
          <p:cNvSpPr>
            <a:spLocks noGrp="1"/>
          </p:cNvSpPr>
          <p:nvPr>
            <p:ph idx="1"/>
          </p:nvPr>
        </p:nvSpPr>
        <p:spPr/>
        <p:txBody>
          <a:bodyPr numCol="2">
            <a:normAutofit fontScale="25000" lnSpcReduction="20000"/>
          </a:bodyPr>
          <a:lstStyle/>
          <a:p>
            <a:endParaRPr lang="fr-FR" dirty="0"/>
          </a:p>
          <a:p>
            <a:r>
              <a:rPr lang="fr-FR" sz="6400" b="1" dirty="0"/>
              <a:t>Y'a tant de vagues et de fumée</a:t>
            </a:r>
            <a:br>
              <a:rPr lang="fr-FR" sz="6400" b="1" dirty="0"/>
            </a:br>
            <a:r>
              <a:rPr lang="fr-FR" sz="6400" b="1" dirty="0"/>
              <a:t>Qu'on n'arrive plus à distinguer</a:t>
            </a:r>
            <a:br>
              <a:rPr lang="fr-FR" sz="6400" b="1" dirty="0"/>
            </a:br>
            <a:r>
              <a:rPr lang="fr-FR" sz="6400" b="1" dirty="0"/>
              <a:t>Le blanc du noir</a:t>
            </a:r>
            <a:br>
              <a:rPr lang="fr-FR" sz="6400" b="1" dirty="0"/>
            </a:br>
            <a:r>
              <a:rPr lang="fr-FR" sz="6400" b="1" dirty="0"/>
              <a:t>Et l'énergie du désespoir</a:t>
            </a:r>
            <a:br>
              <a:rPr lang="fr-FR" sz="6400" b="1" dirty="0"/>
            </a:br>
            <a:r>
              <a:rPr lang="fr-FR" sz="6400" b="1" dirty="0"/>
              <a:t>Le téléphone pourra sonner</a:t>
            </a:r>
            <a:br>
              <a:rPr lang="fr-FR" sz="6400" b="1" dirty="0"/>
            </a:br>
            <a:r>
              <a:rPr lang="fr-FR" sz="6400" b="1" dirty="0"/>
              <a:t>Il n'y aura plus d'abonné</a:t>
            </a:r>
            <a:br>
              <a:rPr lang="fr-FR" sz="6400" b="1" dirty="0"/>
            </a:br>
            <a:r>
              <a:rPr lang="fr-FR" sz="6400" b="1" dirty="0"/>
              <a:t>Et plus d'idée</a:t>
            </a:r>
            <a:br>
              <a:rPr lang="fr-FR" sz="6400" b="1" dirty="0"/>
            </a:br>
            <a:r>
              <a:rPr lang="fr-FR" sz="6400" b="1" dirty="0"/>
              <a:t>Que le silence pour respirer</a:t>
            </a:r>
            <a:br>
              <a:rPr lang="fr-FR" sz="6400" b="1" dirty="0"/>
            </a:br>
            <a:r>
              <a:rPr lang="fr-FR" sz="6400" b="1" dirty="0"/>
              <a:t>Recommencer</a:t>
            </a:r>
            <a:br>
              <a:rPr lang="fr-FR" sz="6400" b="1" dirty="0"/>
            </a:br>
            <a:r>
              <a:rPr lang="fr-FR" sz="6400" b="1" dirty="0"/>
              <a:t>Là où le monde a commencé</a:t>
            </a:r>
          </a:p>
          <a:p>
            <a:r>
              <a:rPr lang="fr-FR" sz="6400" b="1" dirty="0"/>
              <a:t>Je m'en irai dormir dans le paradis blanc</a:t>
            </a:r>
            <a:br>
              <a:rPr lang="fr-FR" sz="6400" b="1" dirty="0"/>
            </a:br>
            <a:r>
              <a:rPr lang="fr-FR" sz="6400" b="1" dirty="0"/>
              <a:t>Où les nuits sont si longues qu'on en oublie le temps</a:t>
            </a:r>
            <a:br>
              <a:rPr lang="fr-FR" sz="6400" b="1" dirty="0"/>
            </a:br>
            <a:r>
              <a:rPr lang="fr-FR" sz="6400" b="1" dirty="0"/>
              <a:t>Tout seul avec le vent</a:t>
            </a:r>
            <a:br>
              <a:rPr lang="fr-FR" sz="6400" b="1" dirty="0"/>
            </a:br>
            <a:r>
              <a:rPr lang="fr-FR" sz="6400" b="1" dirty="0"/>
              <a:t>Comme dans mes rêves d'enfant</a:t>
            </a:r>
            <a:br>
              <a:rPr lang="fr-FR" sz="6400" b="1" dirty="0"/>
            </a:br>
            <a:r>
              <a:rPr lang="fr-FR" sz="6400" b="1" dirty="0"/>
              <a:t>Je m'en irai courir dans le paradis blanc</a:t>
            </a:r>
            <a:br>
              <a:rPr lang="fr-FR" sz="6400" b="1" dirty="0"/>
            </a:br>
            <a:r>
              <a:rPr lang="fr-FR" sz="6400" b="1" dirty="0"/>
              <a:t>Loin des regards de haine</a:t>
            </a:r>
            <a:br>
              <a:rPr lang="fr-FR" sz="6400" b="1" dirty="0"/>
            </a:br>
            <a:r>
              <a:rPr lang="fr-FR" sz="6400" b="1" dirty="0"/>
              <a:t>Et des combats de sang</a:t>
            </a:r>
            <a:br>
              <a:rPr lang="fr-FR" sz="6400" b="1" dirty="0"/>
            </a:br>
            <a:r>
              <a:rPr lang="fr-FR" sz="6400" b="1" dirty="0"/>
              <a:t>Retrouver les baleines</a:t>
            </a:r>
            <a:br>
              <a:rPr lang="fr-FR" sz="6400" b="1" dirty="0"/>
            </a:br>
            <a:r>
              <a:rPr lang="fr-FR" sz="6400" b="1" dirty="0"/>
              <a:t>Parler aux poissons d'argent</a:t>
            </a:r>
            <a:br>
              <a:rPr lang="fr-FR" sz="6400" b="1" dirty="0"/>
            </a:br>
            <a:r>
              <a:rPr lang="fr-FR" sz="6400" b="1" dirty="0"/>
              <a:t>Comme, comme, comme avant</a:t>
            </a:r>
          </a:p>
          <a:p>
            <a:r>
              <a:rPr lang="fr-FR" sz="6400" b="1" dirty="0"/>
              <a:t>Y'a tant de vagues et tant d'idées</a:t>
            </a:r>
            <a:br>
              <a:rPr lang="fr-FR" sz="6400" b="1" dirty="0"/>
            </a:br>
            <a:r>
              <a:rPr lang="fr-FR" sz="6400" b="1" dirty="0"/>
              <a:t>Qu'on n'arrive plus à décider</a:t>
            </a:r>
            <a:br>
              <a:rPr lang="fr-FR" sz="6400" b="1" dirty="0"/>
            </a:br>
            <a:r>
              <a:rPr lang="fr-FR" sz="6400" b="1" dirty="0"/>
              <a:t>Le faux du vrai</a:t>
            </a:r>
            <a:br>
              <a:rPr lang="fr-FR" sz="6400" b="1" dirty="0"/>
            </a:br>
            <a:r>
              <a:rPr lang="fr-FR" sz="6400" b="1" dirty="0"/>
              <a:t>Et qui aimer ou condamner</a:t>
            </a:r>
            <a:br>
              <a:rPr lang="fr-FR" sz="6400" b="1" dirty="0"/>
            </a:br>
            <a:r>
              <a:rPr lang="fr-FR" sz="6400" b="1" dirty="0"/>
              <a:t>Le jour où j'aurai tout donné</a:t>
            </a:r>
            <a:br>
              <a:rPr lang="fr-FR" sz="6400" b="1" dirty="0"/>
            </a:br>
            <a:r>
              <a:rPr lang="fr-FR" sz="6400" b="1" dirty="0"/>
              <a:t>Que mes claviers seront usés</a:t>
            </a:r>
            <a:br>
              <a:rPr lang="fr-FR" sz="6400" b="1" dirty="0"/>
            </a:br>
            <a:r>
              <a:rPr lang="fr-FR" sz="6400" b="1" dirty="0"/>
              <a:t>D'avoir osé</a:t>
            </a:r>
            <a:br>
              <a:rPr lang="fr-FR" sz="6400" b="1" dirty="0"/>
            </a:br>
            <a:r>
              <a:rPr lang="fr-FR" sz="6400" b="1" dirty="0"/>
              <a:t>Toujours vouloir tout essayer</a:t>
            </a:r>
            <a:br>
              <a:rPr lang="fr-FR" sz="6400" b="1" dirty="0"/>
            </a:br>
            <a:r>
              <a:rPr lang="fr-FR" sz="6400" b="1" dirty="0"/>
              <a:t>Et recommencer</a:t>
            </a:r>
            <a:br>
              <a:rPr lang="fr-FR" sz="6400" b="1" dirty="0"/>
            </a:br>
            <a:r>
              <a:rPr lang="fr-FR" sz="6400" b="1" dirty="0"/>
              <a:t>Là où le monde a commencé</a:t>
            </a:r>
          </a:p>
          <a:p>
            <a:r>
              <a:rPr lang="fr-FR" sz="6400" b="1" dirty="0"/>
              <a:t>Je m'en irai dormir dans le paradis blanc</a:t>
            </a:r>
            <a:br>
              <a:rPr lang="fr-FR" sz="6400" b="1" dirty="0"/>
            </a:br>
            <a:r>
              <a:rPr lang="fr-FR" sz="6400" b="1" dirty="0"/>
              <a:t>Où les manchots s'amusent dès le soleil levant</a:t>
            </a:r>
            <a:br>
              <a:rPr lang="fr-FR" sz="6400" b="1" dirty="0"/>
            </a:br>
            <a:r>
              <a:rPr lang="fr-FR" sz="6400" b="1" dirty="0"/>
              <a:t>Et jouent en nous montrant</a:t>
            </a:r>
            <a:br>
              <a:rPr lang="fr-FR" sz="6400" b="1" dirty="0"/>
            </a:br>
            <a:r>
              <a:rPr lang="fr-FR" sz="6400" b="1" dirty="0"/>
              <a:t>Ce que c'est d'être vivant</a:t>
            </a:r>
            <a:br>
              <a:rPr lang="fr-FR" sz="6400" b="1" dirty="0"/>
            </a:br>
            <a:r>
              <a:rPr lang="fr-FR" sz="6400" b="1" dirty="0"/>
              <a:t>Je m'en irai dormir dans le paradis blanc</a:t>
            </a:r>
            <a:br>
              <a:rPr lang="fr-FR" sz="6400" b="1" dirty="0"/>
            </a:br>
            <a:r>
              <a:rPr lang="fr-FR" sz="6400" b="1" dirty="0"/>
              <a:t>Où l'air reste si pur</a:t>
            </a:r>
            <a:br>
              <a:rPr lang="fr-FR" sz="6400" b="1" dirty="0"/>
            </a:br>
            <a:r>
              <a:rPr lang="fr-FR" sz="6400" b="1" dirty="0"/>
              <a:t>Qu'on se baigne dedans</a:t>
            </a:r>
            <a:br>
              <a:rPr lang="fr-FR" sz="6400" b="1" dirty="0"/>
            </a:br>
            <a:r>
              <a:rPr lang="fr-FR" sz="6400" b="1" dirty="0"/>
              <a:t>À jouer avec le vent</a:t>
            </a:r>
            <a:br>
              <a:rPr lang="fr-FR" sz="6400" b="1" dirty="0"/>
            </a:br>
            <a:r>
              <a:rPr lang="fr-FR" sz="6400" b="1" dirty="0"/>
              <a:t>Comme dans mes rêves d'enfant</a:t>
            </a:r>
            <a:br>
              <a:rPr lang="fr-FR" sz="6400" b="1" dirty="0"/>
            </a:br>
            <a:r>
              <a:rPr lang="fr-FR" sz="6400" b="1" dirty="0"/>
              <a:t>Comme, comme, comme avant</a:t>
            </a:r>
          </a:p>
          <a:p>
            <a:r>
              <a:rPr lang="fr-FR" sz="6400" b="1" dirty="0"/>
              <a:t>Parler aux poissons d'argent</a:t>
            </a:r>
            <a:br>
              <a:rPr lang="fr-FR" sz="6400" b="1" dirty="0"/>
            </a:br>
            <a:r>
              <a:rPr lang="fr-FR" sz="6400" b="1" dirty="0"/>
              <a:t>Et jouer avec le vent</a:t>
            </a:r>
            <a:br>
              <a:rPr lang="fr-FR" sz="6400" b="1" dirty="0"/>
            </a:br>
            <a:r>
              <a:rPr lang="fr-FR" sz="6400" b="1" dirty="0"/>
              <a:t>Comme dans mes rêves d'enfant</a:t>
            </a:r>
            <a:br>
              <a:rPr lang="fr-FR" sz="6400" b="1" dirty="0"/>
            </a:br>
            <a:r>
              <a:rPr lang="fr-FR" sz="6400" b="1" dirty="0"/>
              <a:t>Comme avant</a:t>
            </a:r>
          </a:p>
          <a:p>
            <a:endParaRPr lang="fr-FR" sz="6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b="1" dirty="0" smtClean="0"/>
              <a:t>David Halliday : Tu ne m’as pas laissé le temps</a:t>
            </a:r>
            <a:br>
              <a:rPr lang="fr-FR" sz="3200" b="1" dirty="0" smtClean="0"/>
            </a:br>
            <a:r>
              <a:rPr lang="fr-FR" sz="2000" b="1" dirty="0" smtClean="0">
                <a:hlinkClick r:id="rId2"/>
              </a:rPr>
              <a:t>https</a:t>
            </a:r>
            <a:r>
              <a:rPr lang="fr-FR" sz="2000" b="1" smtClean="0">
                <a:hlinkClick r:id="rId2"/>
              </a:rPr>
              <a:t>://www.youtube.com/watch?v=vZCpEPkalOA</a:t>
            </a:r>
            <a:r>
              <a:rPr lang="fr-FR" sz="2000" b="1" smtClean="0"/>
              <a:t/>
            </a:r>
            <a:br>
              <a:rPr lang="fr-FR" sz="2000" b="1" smtClean="0"/>
            </a:br>
            <a:endParaRPr lang="fr-FR" sz="2000" b="1" dirty="0"/>
          </a:p>
        </p:txBody>
      </p:sp>
      <p:sp>
        <p:nvSpPr>
          <p:cNvPr id="3" name="Espace réservé du contenu 2"/>
          <p:cNvSpPr>
            <a:spLocks noGrp="1"/>
          </p:cNvSpPr>
          <p:nvPr>
            <p:ph idx="1"/>
          </p:nvPr>
        </p:nvSpPr>
        <p:spPr/>
        <p:txBody>
          <a:bodyPr numCol="2">
            <a:normAutofit fontScale="25000" lnSpcReduction="20000"/>
          </a:bodyPr>
          <a:lstStyle/>
          <a:p>
            <a:r>
              <a:rPr lang="fr-FR" dirty="0"/>
              <a:t/>
            </a:r>
            <a:br>
              <a:rPr lang="fr-FR" dirty="0"/>
            </a:br>
            <a:r>
              <a:rPr lang="fr-FR" sz="5500" b="1" dirty="0"/>
              <a:t>J′reste</a:t>
            </a:r>
          </a:p>
          <a:p>
            <a:r>
              <a:rPr lang="fr-FR" sz="5500" b="1" dirty="0"/>
              <a:t>Avec mes souvenirs</a:t>
            </a:r>
          </a:p>
          <a:p>
            <a:r>
              <a:rPr lang="fr-FR" sz="5500" b="1" dirty="0"/>
              <a:t>Ces morceaux de passé</a:t>
            </a:r>
          </a:p>
          <a:p>
            <a:r>
              <a:rPr lang="fr-FR" sz="5500" b="1" dirty="0"/>
              <a:t>Comme un miroir en éclats de verre</a:t>
            </a:r>
          </a:p>
          <a:p>
            <a:r>
              <a:rPr lang="fr-FR" sz="5500" b="1" dirty="0"/>
              <a:t>Mais à quoi ça sert?</a:t>
            </a:r>
          </a:p>
          <a:p>
            <a:r>
              <a:rPr lang="fr-FR" sz="5500" b="1" dirty="0"/>
              <a:t>Ce que j'voulais te dire</a:t>
            </a:r>
          </a:p>
          <a:p>
            <a:r>
              <a:rPr lang="fr-FR" sz="5500" b="1" dirty="0"/>
              <a:t>Reste sur des pages blanches</a:t>
            </a:r>
          </a:p>
          <a:p>
            <a:r>
              <a:rPr lang="fr-FR" sz="5500" b="1" dirty="0"/>
              <a:t>Sur lesquelles je peux tirer un trait</a:t>
            </a:r>
          </a:p>
          <a:p>
            <a:r>
              <a:rPr lang="fr-FR" sz="5500" b="1" dirty="0"/>
              <a:t>C′était juste hier</a:t>
            </a:r>
          </a:p>
          <a:p>
            <a:r>
              <a:rPr lang="fr-FR" sz="5500" b="1" cap="small" dirty="0"/>
              <a:t>chorus</a:t>
            </a:r>
          </a:p>
          <a:p>
            <a:r>
              <a:rPr lang="fr-FR" sz="5500" b="1" dirty="0"/>
              <a:t>Tu ne m'as pas laissé le temps</a:t>
            </a:r>
          </a:p>
          <a:p>
            <a:r>
              <a:rPr lang="fr-FR" sz="5500" b="1" dirty="0"/>
              <a:t>De te dire tout c'que je t′aime</a:t>
            </a:r>
          </a:p>
          <a:p>
            <a:r>
              <a:rPr lang="fr-FR" sz="5500" b="1" dirty="0"/>
              <a:t>Et tout c′que tu me manques</a:t>
            </a:r>
          </a:p>
          <a:p>
            <a:r>
              <a:rPr lang="fr-FR" sz="5500" b="1" dirty="0"/>
              <a:t>On devrait toujours dire avant</a:t>
            </a:r>
          </a:p>
          <a:p>
            <a:r>
              <a:rPr lang="fr-FR" sz="5500" b="1" dirty="0"/>
              <a:t>L'importance que les gens prennent</a:t>
            </a:r>
          </a:p>
          <a:p>
            <a:r>
              <a:rPr lang="fr-FR" sz="5500" b="1" dirty="0"/>
              <a:t>Tant qu′il est encore temps</a:t>
            </a:r>
          </a:p>
          <a:p>
            <a:r>
              <a:rPr lang="fr-FR" sz="5500" b="1" dirty="0"/>
              <a:t>Oui, mais tu n'm′as pas laissé le temps</a:t>
            </a:r>
          </a:p>
          <a:p>
            <a:r>
              <a:rPr lang="fr-FR" sz="5500" b="1" cap="small" dirty="0"/>
              <a:t>verse</a:t>
            </a:r>
          </a:p>
          <a:p>
            <a:r>
              <a:rPr lang="fr-FR" sz="5500" b="1" dirty="0"/>
              <a:t>Toi qui m'as tout appris</a:t>
            </a:r>
          </a:p>
          <a:p>
            <a:r>
              <a:rPr lang="fr-FR" sz="5500" b="1" dirty="0"/>
              <a:t>Et m′as tant donné</a:t>
            </a:r>
          </a:p>
          <a:p>
            <a:r>
              <a:rPr lang="fr-FR" sz="5500" b="1" dirty="0"/>
              <a:t>C'est dans tes yeux que je grandissais</a:t>
            </a:r>
          </a:p>
          <a:p>
            <a:r>
              <a:rPr lang="fr-FR" sz="5500" b="1" dirty="0"/>
              <a:t>Et me sentais fier</a:t>
            </a:r>
          </a:p>
          <a:p>
            <a:r>
              <a:rPr lang="fr-FR" sz="5500" b="1" dirty="0"/>
              <a:t>Pourquoi sans prévenir</a:t>
            </a:r>
          </a:p>
          <a:p>
            <a:r>
              <a:rPr lang="fr-FR" sz="5500" b="1" dirty="0"/>
              <a:t>Un jour tout s'arrête</a:t>
            </a:r>
          </a:p>
          <a:p>
            <a:r>
              <a:rPr lang="fr-FR" sz="5500" b="1" dirty="0"/>
              <a:t>Et vous laisse encore plus seul sur Terre</a:t>
            </a:r>
          </a:p>
          <a:p>
            <a:r>
              <a:rPr lang="fr-FR" sz="5500" b="1" dirty="0"/>
              <a:t>Oui, sans savoir quoi faire?</a:t>
            </a:r>
          </a:p>
          <a:p>
            <a:r>
              <a:rPr lang="fr-FR" sz="5500" b="1" cap="small" dirty="0"/>
              <a:t>chorus</a:t>
            </a:r>
          </a:p>
          <a:p>
            <a:r>
              <a:rPr lang="fr-FR" sz="5500" b="1" dirty="0"/>
              <a:t>Tu ne m′as pas laissé le temps</a:t>
            </a:r>
          </a:p>
          <a:p>
            <a:r>
              <a:rPr lang="fr-FR" sz="5500" b="1" dirty="0"/>
              <a:t>De te dire tout c′que je t'aime</a:t>
            </a:r>
          </a:p>
          <a:p>
            <a:r>
              <a:rPr lang="fr-FR" sz="5500" b="1" dirty="0"/>
              <a:t>Et tout c′que tu me manques</a:t>
            </a:r>
          </a:p>
          <a:p>
            <a:r>
              <a:rPr lang="fr-FR" sz="5500" b="1" dirty="0"/>
              <a:t>On devrait toujours dire avant</a:t>
            </a:r>
          </a:p>
          <a:p>
            <a:r>
              <a:rPr lang="fr-FR" sz="5500" b="1" dirty="0"/>
              <a:t>L'importance que les gens prennent</a:t>
            </a:r>
          </a:p>
          <a:p>
            <a:r>
              <a:rPr lang="fr-FR" sz="5500" b="1" dirty="0"/>
              <a:t>Tant qu′il est encore temps</a:t>
            </a:r>
          </a:p>
          <a:p>
            <a:r>
              <a:rPr lang="fr-FR" sz="5500" b="1" dirty="0"/>
              <a:t>Oui, mais tu n'm′as pas laissé le temps</a:t>
            </a:r>
          </a:p>
          <a:p>
            <a:r>
              <a:rPr lang="fr-FR" sz="5500" b="1" dirty="0"/>
              <a:t>Laisser le temps</a:t>
            </a:r>
          </a:p>
          <a:p>
            <a:r>
              <a:rPr lang="fr-FR" sz="5500" b="1" dirty="0"/>
              <a:t>Tu ne m'as pas laissé le temps</a:t>
            </a:r>
          </a:p>
          <a:p>
            <a:r>
              <a:rPr lang="fr-FR" sz="5500" b="1" dirty="0"/>
              <a:t>De te dire tout c'que je t′aime</a:t>
            </a:r>
          </a:p>
          <a:p>
            <a:r>
              <a:rPr lang="fr-FR" sz="5500" b="1" dirty="0"/>
              <a:t>Et tout c′que tu me manques</a:t>
            </a:r>
          </a:p>
          <a:p>
            <a:r>
              <a:rPr lang="fr-FR" sz="5500" b="1" dirty="0"/>
              <a:t>On devrait toujours dire avant</a:t>
            </a:r>
          </a:p>
          <a:p>
            <a:r>
              <a:rPr lang="fr-FR" sz="5500" b="1" dirty="0"/>
              <a:t>L'importance que les gens prennent</a:t>
            </a:r>
          </a:p>
          <a:p>
            <a:r>
              <a:rPr lang="fr-FR" sz="5500" b="1" dirty="0"/>
              <a:t>Tant qu′il est encore temps</a:t>
            </a:r>
          </a:p>
          <a:p>
            <a:r>
              <a:rPr lang="fr-FR" sz="5500" b="1" dirty="0"/>
              <a:t>Le dire avant</a:t>
            </a:r>
          </a:p>
          <a:p>
            <a:r>
              <a:rPr lang="fr-FR" sz="5500" b="1" dirty="0"/>
              <a:t>Le dire avant</a:t>
            </a:r>
          </a:p>
          <a:p>
            <a:r>
              <a:rPr lang="fr-FR" sz="5500" b="1" cap="small" dirty="0" err="1"/>
              <a:t>outro</a:t>
            </a:r>
            <a:endParaRPr lang="fr-FR" sz="5500" b="1" cap="small" dirty="0"/>
          </a:p>
          <a:p>
            <a:r>
              <a:rPr lang="fr-FR" sz="5500" b="1" dirty="0"/>
              <a:t>Et tu ne m'as pas laissé le temps</a:t>
            </a:r>
          </a:p>
          <a:p>
            <a:r>
              <a:rPr lang="fr-FR" sz="5500" b="1" dirty="0"/>
              <a:t>Tu ne m′as pas laissé le temps</a:t>
            </a:r>
          </a:p>
          <a:p>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279</TotalTime>
  <Words>345</Words>
  <Application>Microsoft Office PowerPoint</Application>
  <PresentationFormat>Affichage à l'écran (4:3)</PresentationFormat>
  <Paragraphs>143</Paragraphs>
  <Slides>15</Slides>
  <Notes>1</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Philochansons La Mort</vt:lpstr>
      <vt:lpstr>Démarche</vt:lpstr>
      <vt:lpstr> Barbara : La mort https://www.youtube.com/watch?v=C9K1AB0l7Tw  </vt:lpstr>
      <vt:lpstr>Reggiani:Vian : Quand j’aurai du vent dans mon crâne https://www.youtube.com/watch?v=zb-6LBXL4d8 </vt:lpstr>
      <vt:lpstr>Brel : La mort https://www.youtube.com/watch?v=aZ0Ubvkx6VY&amp;list=RDaZ0Ubvkx6VY&amp;start_radio=1 </vt:lpstr>
      <vt:lpstr>Youssoupha : Mourir mille fois https://www.youtube.com/watch?v=czWzbg_gJsY  </vt:lpstr>
      <vt:lpstr>Paroles Youssoupha Mourir mille fois (suite)</vt:lpstr>
      <vt:lpstr>Michel Berger : Le paradis blanc https://www.youtube.com/watch?v=Z2OawuAcIF4 </vt:lpstr>
      <vt:lpstr>David Halliday : Tu ne m’as pas laissé le temps https://www.youtube.com/watch?v=vZCpEPkalOA </vt:lpstr>
      <vt:lpstr>Eléments de réflexion 1°) Barbara : La mort</vt:lpstr>
      <vt:lpstr>2°) Reggiani/Vian : Quand j’aurai du vent dans mon crâne</vt:lpstr>
      <vt:lpstr>3°) Brel : La mort</vt:lpstr>
      <vt:lpstr>4°) Youssoupha : Mourir mille fois</vt:lpstr>
      <vt:lpstr>5°) Michel Berger : Le paradis blanc</vt:lpstr>
      <vt:lpstr>6°) David Halliday : Tu ne m’as pas laissé le temps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Philochansons La Mort</dc:title>
  <dc:creator>Francois Galichet</dc:creator>
  <cp:lastModifiedBy>Francois Galichet</cp:lastModifiedBy>
  <cp:revision>11</cp:revision>
  <dcterms:created xsi:type="dcterms:W3CDTF">2026-05-18T07:06:17Z</dcterms:created>
  <dcterms:modified xsi:type="dcterms:W3CDTF">2026-05-20T15:47:21Z</dcterms:modified>
</cp:coreProperties>
</file>